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70" r:id="rId2"/>
    <p:sldId id="271" r:id="rId3"/>
    <p:sldId id="287" r:id="rId4"/>
    <p:sldId id="260" r:id="rId5"/>
    <p:sldId id="272" r:id="rId6"/>
    <p:sldId id="275" r:id="rId7"/>
    <p:sldId id="277" r:id="rId8"/>
    <p:sldId id="274" r:id="rId9"/>
    <p:sldId id="273" r:id="rId10"/>
    <p:sldId id="257" r:id="rId11"/>
    <p:sldId id="285" r:id="rId12"/>
    <p:sldId id="258" r:id="rId13"/>
    <p:sldId id="281" r:id="rId14"/>
    <p:sldId id="283" r:id="rId15"/>
    <p:sldId id="267" r:id="rId16"/>
    <p:sldId id="261" r:id="rId17"/>
    <p:sldId id="266" r:id="rId18"/>
    <p:sldId id="288" r:id="rId19"/>
    <p:sldId id="278" r:id="rId20"/>
    <p:sldId id="279" r:id="rId21"/>
    <p:sldId id="282" r:id="rId22"/>
    <p:sldId id="280" r:id="rId23"/>
    <p:sldId id="259" r:id="rId24"/>
    <p:sldId id="269" r:id="rId25"/>
    <p:sldId id="290" r:id="rId26"/>
    <p:sldId id="262" r:id="rId27"/>
    <p:sldId id="268" r:id="rId28"/>
    <p:sldId id="26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4" autoAdjust="0"/>
    <p:restoredTop sz="83784" autoAdjust="0"/>
  </p:normalViewPr>
  <p:slideViewPr>
    <p:cSldViewPr snapToGrid="0">
      <p:cViewPr varScale="1">
        <p:scale>
          <a:sx n="70" d="100"/>
          <a:sy n="70" d="100"/>
        </p:scale>
        <p:origin x="1560" y="72"/>
      </p:cViewPr>
      <p:guideLst/>
    </p:cSldViewPr>
  </p:slideViewPr>
  <p:outlineViewPr>
    <p:cViewPr>
      <p:scale>
        <a:sx n="33" d="100"/>
        <a:sy n="33" d="100"/>
      </p:scale>
      <p:origin x="0" y="-28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03118-B719-4A98-9F8D-A2280D718C1B}" type="datetimeFigureOut">
              <a:rPr lang="en-US" smtClean="0"/>
              <a:t>10/26/2020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DC8D8-4889-47CB-9218-460E5A1261C5}" type="slidenum">
              <a:rPr lang="en-US" smtClean="0"/>
              <a:t>‹#›</a:t>
            </a:fld>
            <a:endParaRPr lang="en-US"/>
          </a:p>
        </p:txBody>
      </p:sp>
    </p:spTree>
    <p:extLst>
      <p:ext uri="{BB962C8B-B14F-4D97-AF65-F5344CB8AC3E}">
        <p14:creationId xmlns:p14="http://schemas.microsoft.com/office/powerpoint/2010/main" val="372638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 and Adam to introduction themselves.</a:t>
            </a:r>
          </a:p>
        </p:txBody>
      </p:sp>
      <p:sp>
        <p:nvSpPr>
          <p:cNvPr id="4" name="Slide Number Placeholder 3"/>
          <p:cNvSpPr>
            <a:spLocks noGrp="1"/>
          </p:cNvSpPr>
          <p:nvPr>
            <p:ph type="sldNum" sz="quarter" idx="5"/>
          </p:nvPr>
        </p:nvSpPr>
        <p:spPr/>
        <p:txBody>
          <a:bodyPr/>
          <a:lstStyle/>
          <a:p>
            <a:fld id="{62FDC8D8-4889-47CB-9218-460E5A1261C5}" type="slidenum">
              <a:rPr lang="en-US" smtClean="0"/>
              <a:t>2</a:t>
            </a:fld>
            <a:endParaRPr lang="en-US"/>
          </a:p>
        </p:txBody>
      </p:sp>
    </p:spTree>
    <p:extLst>
      <p:ext uri="{BB962C8B-B14F-4D97-AF65-F5344CB8AC3E}">
        <p14:creationId xmlns:p14="http://schemas.microsoft.com/office/powerpoint/2010/main" val="24164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 Gibson slide</a:t>
            </a:r>
          </a:p>
          <a:p>
            <a:r>
              <a:rPr lang="en-US" b="1" dirty="0"/>
              <a:t>Alcohol and drug impaired driving </a:t>
            </a:r>
            <a:r>
              <a:rPr lang="en-US" b="0" dirty="0"/>
              <a:t>slows driver’s coordination, judgment, and reaction times; certain drugs can also make drivers more aggressive and reckless. Ensure you have a drug free workplace policy and that employees are educated on the</a:t>
            </a:r>
            <a:r>
              <a:rPr lang="en-US" b="0" baseline="0" dirty="0"/>
              <a:t> risks of impaired driving and what their role is; additionally, ensure employees and supervisors know who to report to and what the procedures are if they suspect someone of being impaired at work.</a:t>
            </a:r>
            <a:endParaRPr lang="en-US" b="1" dirty="0">
              <a:solidFill>
                <a:srgbClr val="FF0000"/>
              </a:solidFill>
            </a:endParaRPr>
          </a:p>
          <a:p>
            <a:r>
              <a:rPr lang="en-US" b="1" dirty="0">
                <a:solidFill>
                  <a:srgbClr val="FF0000"/>
                </a:solidFill>
              </a:rPr>
              <a:t>Fatigued driving </a:t>
            </a:r>
            <a:r>
              <a:rPr lang="en-US" dirty="0">
                <a:solidFill>
                  <a:srgbClr val="FF0000"/>
                </a:solidFill>
              </a:rPr>
              <a:t>can impair your driving similar to alcohol impairment. Fatigued</a:t>
            </a:r>
            <a:r>
              <a:rPr lang="en-US" baseline="0" dirty="0">
                <a:solidFill>
                  <a:srgbClr val="FF0000"/>
                </a:solidFill>
              </a:rPr>
              <a:t> drivers sometimes nod off, can react more slowly to changing road conditions, make poor decisions, and/or experience “tunnel vision”. Some ideas to combat this are to encourage self-reporting, implement policies that set overtime limits and maximum allowable consecutive shifts, and providing employee training on sleep health and fatigue management</a:t>
            </a:r>
          </a:p>
          <a:p>
            <a:r>
              <a:rPr lang="en-US" b="1" baseline="0" dirty="0">
                <a:solidFill>
                  <a:srgbClr val="FF0000"/>
                </a:solidFill>
              </a:rPr>
              <a:t>Improper lane changes, backing &amp; turns</a:t>
            </a:r>
            <a:r>
              <a:rPr lang="en-US" baseline="0" dirty="0">
                <a:solidFill>
                  <a:srgbClr val="FF0000"/>
                </a:solidFill>
              </a:rPr>
              <a:t> when people don’t follow traffic signals, don’t get into the proper lane to make a turn, and/or don’t beck blind spots, accidents happen. Delivery drivers often go to areas they’re unfamiliar with or have never driven, so it’s key that they look out for traffic signs. Additionally, drivers always need to obey right-of-way when making a turn, and ensure they’re checking blind spots.</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62FDC8D8-4889-47CB-9218-460E5A1261C5}" type="slidenum">
              <a:rPr lang="en-US" smtClean="0"/>
              <a:t>11</a:t>
            </a:fld>
            <a:endParaRPr lang="en-US"/>
          </a:p>
        </p:txBody>
      </p:sp>
    </p:spTree>
    <p:extLst>
      <p:ext uri="{BB962C8B-B14F-4D97-AF65-F5344CB8AC3E}">
        <p14:creationId xmlns:p14="http://schemas.microsoft.com/office/powerpoint/2010/main" val="375266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 Gibson slide</a:t>
            </a:r>
          </a:p>
          <a:p>
            <a:r>
              <a:rPr lang="en-US" dirty="0"/>
              <a:t>Now that we’ve reviewed they key risks associated with deliveries, </a:t>
            </a:r>
            <a:r>
              <a:rPr lang="en-US" baseline="0" dirty="0"/>
              <a:t>for the rest of the webinar we’ll focus on loss control solutions for the risks we’ve outlined. There are different controls that can be implemented, some are engineering controls/physical changes (e.g. ensuring vehicles are safe to drive, wearing non-slip footwear, proper delivery containers); while others are administrative controls (educating employees, creating written policies), and we’ll review examples of both in more detail; but we also wanted to point out that these controls can only take you so far, it’s imperative to create a strong safety culture throughout the organization and have everyone in the organization buy in from the top down and hold each other accountable. The policy does no good if no one is following it. </a:t>
            </a:r>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12</a:t>
            </a:fld>
            <a:endParaRPr lang="en-US"/>
          </a:p>
        </p:txBody>
      </p:sp>
    </p:spTree>
    <p:extLst>
      <p:ext uri="{BB962C8B-B14F-4D97-AF65-F5344CB8AC3E}">
        <p14:creationId xmlns:p14="http://schemas.microsoft.com/office/powerpoint/2010/main" val="2154835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 slide</a:t>
            </a:r>
          </a:p>
          <a:p>
            <a:r>
              <a:rPr lang="en-US" dirty="0"/>
              <a:t>Ownership/senior management commitment – do you walk the talk?  If not, team dismisses the importance of subject.</a:t>
            </a:r>
          </a:p>
          <a:p>
            <a:r>
              <a:rPr lang="en-US" dirty="0"/>
              <a:t>Build and maintain culture of accountability – establish clear roles and responsibilities.  Communicate them to everyone.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standards and hold team members to them - Encourage that team members hold each other accountable.</a:t>
            </a:r>
          </a:p>
          <a:p>
            <a:r>
              <a:rPr lang="en-US" dirty="0"/>
              <a:t>Reward for behaviors you want; discipline for those you do not want.  Avoid constant negative focus.  However, be sure to consistently apply practices.  OSHA/MIOSHA look for patterns of behavior from management when evaluating culture/safety program.  Juries will do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13</a:t>
            </a:fld>
            <a:endParaRPr lang="en-US"/>
          </a:p>
        </p:txBody>
      </p:sp>
    </p:spTree>
    <p:extLst>
      <p:ext uri="{BB962C8B-B14F-4D97-AF65-F5344CB8AC3E}">
        <p14:creationId xmlns:p14="http://schemas.microsoft.com/office/powerpoint/2010/main" val="3973009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control over vehicle maintenance – service and repairs - when company owned.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Telematics and dash cams make a big difference in driver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Roboto"/>
              </a:rPr>
              <a:t>This technology uses embedded artificial intelligence (AI) and g-force accelerometers.  They detect and audibly alert drivers to high-risk behaviors and incidents in real-time.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Substantial reduction in risky driving events, cell phone use, and traffic collisions.  Testimonials abound.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overlook these devices as great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Carriers, more and more, are covering the costs of telematics when policy is placed with them… so, check with your carrier.</a:t>
            </a:r>
          </a:p>
        </p:txBody>
      </p:sp>
      <p:sp>
        <p:nvSpPr>
          <p:cNvPr id="4" name="Slide Number Placeholder 3"/>
          <p:cNvSpPr>
            <a:spLocks noGrp="1"/>
          </p:cNvSpPr>
          <p:nvPr>
            <p:ph type="sldNum" sz="quarter" idx="5"/>
          </p:nvPr>
        </p:nvSpPr>
        <p:spPr/>
        <p:txBody>
          <a:bodyPr/>
          <a:lstStyle/>
          <a:p>
            <a:fld id="{62FDC8D8-4889-47CB-9218-460E5A1261C5}" type="slidenum">
              <a:rPr lang="en-US" smtClean="0"/>
              <a:t>14</a:t>
            </a:fld>
            <a:endParaRPr lang="en-US"/>
          </a:p>
        </p:txBody>
      </p:sp>
    </p:spTree>
    <p:extLst>
      <p:ext uri="{BB962C8B-B14F-4D97-AF65-F5344CB8AC3E}">
        <p14:creationId xmlns:p14="http://schemas.microsoft.com/office/powerpoint/2010/main" val="3148594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 Gibson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make customers feel comfortable their food hasn’t been tampered with between when it was finished being prepared</a:t>
            </a:r>
            <a:r>
              <a:rPr lang="en-US" baseline="0" dirty="0"/>
              <a:t> in the kitchen to when it’s delivered at their door, consider using tamper evident food packaging; it also promotes food safety by preventing airborne contaminants from reaching prepared foods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ensure food is delivered at the correct temperature and is served as intended, consider using thermal or insulated bags that are designed to keep hot food hot and cold/frozen food cold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prevent spills – which can distract drivers and ruin the food the customer ordered – consider wrapping containers holding anything liquid to prevent spills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15</a:t>
            </a:fld>
            <a:endParaRPr lang="en-US"/>
          </a:p>
        </p:txBody>
      </p:sp>
    </p:spTree>
    <p:extLst>
      <p:ext uri="{BB962C8B-B14F-4D97-AF65-F5344CB8AC3E}">
        <p14:creationId xmlns:p14="http://schemas.microsoft.com/office/powerpoint/2010/main" val="1997243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 Gibson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recommend creating policies &amp; procedures for food deliveries and training staff on what they are and why they’ve been implemented; the policies should be designed to guide staff through the delivery process, and to reduce common risks associated with deliveries that we discussed earlier; this can be especially helpful for new hires who may not have the key steps memorized yet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Requiring drivers make frequent deposits or limiting the number of deliveries they make on a single trip can ensure they never have a large sum of cash on hand;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Setting a delivery zone limit can ensure that food can stay warm/cold and reduce drive time for your delivery drivers; </a:t>
            </a:r>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16</a:t>
            </a:fld>
            <a:endParaRPr lang="en-US"/>
          </a:p>
        </p:txBody>
      </p:sp>
    </p:spTree>
    <p:extLst>
      <p:ext uri="{BB962C8B-B14F-4D97-AF65-F5344CB8AC3E}">
        <p14:creationId xmlns:p14="http://schemas.microsoft.com/office/powerpoint/2010/main" val="195182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 Gibson slide</a:t>
            </a:r>
          </a:p>
          <a:p>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17</a:t>
            </a:fld>
            <a:endParaRPr lang="en-US"/>
          </a:p>
        </p:txBody>
      </p:sp>
    </p:spTree>
    <p:extLst>
      <p:ext uri="{BB962C8B-B14F-4D97-AF65-F5344CB8AC3E}">
        <p14:creationId xmlns:p14="http://schemas.microsoft.com/office/powerpoint/2010/main" val="409184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 Gibson slide</a:t>
            </a:r>
          </a:p>
          <a:p>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18</a:t>
            </a:fld>
            <a:endParaRPr lang="en-US"/>
          </a:p>
        </p:txBody>
      </p:sp>
    </p:spTree>
    <p:extLst>
      <p:ext uri="{BB962C8B-B14F-4D97-AF65-F5344CB8AC3E}">
        <p14:creationId xmlns:p14="http://schemas.microsoft.com/office/powerpoint/2010/main" val="3933548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 slide</a:t>
            </a:r>
          </a:p>
          <a:p>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19</a:t>
            </a:fld>
            <a:endParaRPr lang="en-US"/>
          </a:p>
        </p:txBody>
      </p:sp>
    </p:spTree>
    <p:extLst>
      <p:ext uri="{BB962C8B-B14F-4D97-AF65-F5344CB8AC3E}">
        <p14:creationId xmlns:p14="http://schemas.microsoft.com/office/powerpoint/2010/main" val="1050877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 slide</a:t>
            </a:r>
          </a:p>
          <a:p>
            <a:r>
              <a:rPr lang="en-US" dirty="0"/>
              <a:t>Education and training are two distinct things but are often used interchangeably.  </a:t>
            </a:r>
          </a:p>
          <a:p>
            <a:r>
              <a:rPr lang="en-US" dirty="0"/>
              <a:t>For our purposes, we draw out distinct differences between them and how they work together.</a:t>
            </a:r>
          </a:p>
          <a:p>
            <a:r>
              <a:rPr lang="en-US" dirty="0"/>
              <a:t>DDA Facts - </a:t>
            </a:r>
            <a:r>
              <a:rPr lang="en-US" sz="1800" dirty="0">
                <a:solidFill>
                  <a:srgbClr val="FF0000"/>
                </a:solidFill>
                <a:effectLst/>
                <a:latin typeface="Calibri" panose="020F0502020204030204" pitchFamily="34" charset="0"/>
                <a:ea typeface="Times New Roman" panose="02020603050405020304" pitchFamily="18" charset="0"/>
              </a:rPr>
              <a:t>Consider research findings showing that hands-free, voice-to-text technology still allows cognitive distraction.  Such as the brain is distracted for up to 23 seconds afterwards and drivers use voice to text technology.  Drivers miss up to 50% of the visual images in their driving picture. The mind is simply too distracted to process visual data input over auditory input.</a:t>
            </a:r>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20</a:t>
            </a:fld>
            <a:endParaRPr lang="en-US"/>
          </a:p>
        </p:txBody>
      </p:sp>
    </p:spTree>
    <p:extLst>
      <p:ext uri="{BB962C8B-B14F-4D97-AF65-F5344CB8AC3E}">
        <p14:creationId xmlns:p14="http://schemas.microsoft.com/office/powerpoint/2010/main" val="305497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 Gibson slide</a:t>
            </a:r>
          </a:p>
          <a:p>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3</a:t>
            </a:fld>
            <a:endParaRPr lang="en-US"/>
          </a:p>
        </p:txBody>
      </p:sp>
    </p:spTree>
    <p:extLst>
      <p:ext uri="{BB962C8B-B14F-4D97-AF65-F5344CB8AC3E}">
        <p14:creationId xmlns:p14="http://schemas.microsoft.com/office/powerpoint/2010/main" val="315055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 slide</a:t>
            </a:r>
          </a:p>
        </p:txBody>
      </p:sp>
      <p:sp>
        <p:nvSpPr>
          <p:cNvPr id="4" name="Slide Number Placeholder 3"/>
          <p:cNvSpPr>
            <a:spLocks noGrp="1"/>
          </p:cNvSpPr>
          <p:nvPr>
            <p:ph type="sldNum" sz="quarter" idx="5"/>
          </p:nvPr>
        </p:nvSpPr>
        <p:spPr/>
        <p:txBody>
          <a:bodyPr/>
          <a:lstStyle/>
          <a:p>
            <a:fld id="{62FDC8D8-4889-47CB-9218-460E5A1261C5}" type="slidenum">
              <a:rPr lang="en-US" smtClean="0"/>
              <a:t>21</a:t>
            </a:fld>
            <a:endParaRPr lang="en-US"/>
          </a:p>
        </p:txBody>
      </p:sp>
    </p:spTree>
    <p:extLst>
      <p:ext uri="{BB962C8B-B14F-4D97-AF65-F5344CB8AC3E}">
        <p14:creationId xmlns:p14="http://schemas.microsoft.com/office/powerpoint/2010/main" val="2587817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 slide</a:t>
            </a:r>
          </a:p>
        </p:txBody>
      </p:sp>
      <p:sp>
        <p:nvSpPr>
          <p:cNvPr id="4" name="Slide Number Placeholder 3"/>
          <p:cNvSpPr>
            <a:spLocks noGrp="1"/>
          </p:cNvSpPr>
          <p:nvPr>
            <p:ph type="sldNum" sz="quarter" idx="5"/>
          </p:nvPr>
        </p:nvSpPr>
        <p:spPr/>
        <p:txBody>
          <a:bodyPr/>
          <a:lstStyle/>
          <a:p>
            <a:fld id="{62FDC8D8-4889-47CB-9218-460E5A1261C5}" type="slidenum">
              <a:rPr lang="en-US" smtClean="0"/>
              <a:t>22</a:t>
            </a:fld>
            <a:endParaRPr lang="en-US"/>
          </a:p>
        </p:txBody>
      </p:sp>
    </p:spTree>
    <p:extLst>
      <p:ext uri="{BB962C8B-B14F-4D97-AF65-F5344CB8AC3E}">
        <p14:creationId xmlns:p14="http://schemas.microsoft.com/office/powerpoint/2010/main" val="2929541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 Gibson slide</a:t>
            </a:r>
          </a:p>
          <a:p>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23</a:t>
            </a:fld>
            <a:endParaRPr lang="en-US"/>
          </a:p>
        </p:txBody>
      </p:sp>
    </p:spTree>
    <p:extLst>
      <p:ext uri="{BB962C8B-B14F-4D97-AF65-F5344CB8AC3E}">
        <p14:creationId xmlns:p14="http://schemas.microsoft.com/office/powerpoint/2010/main" val="2272571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 Gibson slide</a:t>
            </a:r>
          </a:p>
          <a:p>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24</a:t>
            </a:fld>
            <a:endParaRPr lang="en-US"/>
          </a:p>
        </p:txBody>
      </p:sp>
    </p:spTree>
    <p:extLst>
      <p:ext uri="{BB962C8B-B14F-4D97-AF65-F5344CB8AC3E}">
        <p14:creationId xmlns:p14="http://schemas.microsoft.com/office/powerpoint/2010/main" val="868720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 Gibson slide</a:t>
            </a:r>
          </a:p>
          <a:p>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25</a:t>
            </a:fld>
            <a:endParaRPr lang="en-US"/>
          </a:p>
        </p:txBody>
      </p:sp>
    </p:spTree>
    <p:extLst>
      <p:ext uri="{BB962C8B-B14F-4D97-AF65-F5344CB8AC3E}">
        <p14:creationId xmlns:p14="http://schemas.microsoft.com/office/powerpoint/2010/main" val="3576184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 Gibson slide</a:t>
            </a:r>
          </a:p>
          <a:p>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26</a:t>
            </a:fld>
            <a:endParaRPr lang="en-US"/>
          </a:p>
        </p:txBody>
      </p:sp>
    </p:spTree>
    <p:extLst>
      <p:ext uri="{BB962C8B-B14F-4D97-AF65-F5344CB8AC3E}">
        <p14:creationId xmlns:p14="http://schemas.microsoft.com/office/powerpoint/2010/main" val="2825263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 Gibson slide</a:t>
            </a:r>
          </a:p>
          <a:p>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27</a:t>
            </a:fld>
            <a:endParaRPr lang="en-US"/>
          </a:p>
        </p:txBody>
      </p:sp>
    </p:spTree>
    <p:extLst>
      <p:ext uri="{BB962C8B-B14F-4D97-AF65-F5344CB8AC3E}">
        <p14:creationId xmlns:p14="http://schemas.microsoft.com/office/powerpoint/2010/main" val="3123618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 Gibson slide</a:t>
            </a:r>
          </a:p>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28</a:t>
            </a:fld>
            <a:endParaRPr lang="en-US" dirty="0"/>
          </a:p>
        </p:txBody>
      </p:sp>
    </p:spTree>
    <p:extLst>
      <p:ext uri="{BB962C8B-B14F-4D97-AF65-F5344CB8AC3E}">
        <p14:creationId xmlns:p14="http://schemas.microsoft.com/office/powerpoint/2010/main" val="244300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 Gibson slide</a:t>
            </a:r>
          </a:p>
          <a:p>
            <a:r>
              <a:rPr lang="en-US" b="1" dirty="0"/>
              <a:t>Slip/trip/falls</a:t>
            </a:r>
            <a:r>
              <a:rPr lang="en-US" dirty="0"/>
              <a:t> according to OSHA contributes around</a:t>
            </a:r>
            <a:r>
              <a:rPr lang="en-US" baseline="0" dirty="0"/>
              <a:t> 12-15% of all workers compensation costs, and cost around $40k per incident; so this is a significant risk that you should educate your driver’s about, especially since you will have no control over the premises where they make deliveries, so their attention and care to this issue is paramount</a:t>
            </a:r>
          </a:p>
          <a:p>
            <a:r>
              <a:rPr lang="en-US" b="1" baseline="0" dirty="0"/>
              <a:t>Workplace violence </a:t>
            </a:r>
            <a:r>
              <a:rPr lang="en-US" baseline="0" dirty="0"/>
              <a:t>– most of the time people are easy to work with, but unhappy customers can sometimes take out their frustration on the delivery driver; remind employees not to take a difficult customer’s behavior personally, to listen to what the customer is telling you and acknowledge them; and let them know you’ll report the error to your supervisor who will contact them with a solution to the problem (in all likelihood the driver will not be able to provide a solution right away); we’ve been hearing from many of our clients personally and have seen on the news that there are confrontations escalating when an employee asks a customer to wear a mask and the customer refuses to do so; it’s crucial to train your staff on all health and safety measures your implementing and why, and how to politely request customers wear a mask; for example, “our policy is to require all customers wear a mask, can I provide one to you?” If the guest refuses, communicate to staff what they should do next; we recommend not asking non-management staff to refuse service or remove customers, a manager should handle this; and if necessary, security or law enforcement should handle removing the patron </a:t>
            </a:r>
          </a:p>
          <a:p>
            <a:r>
              <a:rPr lang="en-US" b="1" baseline="0" dirty="0"/>
              <a:t>Driving</a:t>
            </a:r>
            <a:r>
              <a:rPr lang="en-US" baseline="0" dirty="0"/>
              <a:t> – deliveries typically involve driving, and having employees drive as part of their job duties poses significant risks for employers; not just employee safety/workers comp risks, but also 3</a:t>
            </a:r>
            <a:r>
              <a:rPr lang="en-US" baseline="30000" dirty="0"/>
              <a:t>rd</a:t>
            </a:r>
            <a:r>
              <a:rPr lang="en-US" baseline="0" dirty="0"/>
              <a:t> party liability risks; </a:t>
            </a:r>
          </a:p>
        </p:txBody>
      </p:sp>
      <p:sp>
        <p:nvSpPr>
          <p:cNvPr id="4" name="Slide Number Placeholder 3"/>
          <p:cNvSpPr>
            <a:spLocks noGrp="1"/>
          </p:cNvSpPr>
          <p:nvPr>
            <p:ph type="sldNum" sz="quarter" idx="5"/>
          </p:nvPr>
        </p:nvSpPr>
        <p:spPr/>
        <p:txBody>
          <a:bodyPr/>
          <a:lstStyle/>
          <a:p>
            <a:fld id="{62FDC8D8-4889-47CB-9218-460E5A1261C5}" type="slidenum">
              <a:rPr lang="en-US" smtClean="0"/>
              <a:t>4</a:t>
            </a:fld>
            <a:endParaRPr lang="en-US"/>
          </a:p>
        </p:txBody>
      </p:sp>
    </p:spTree>
    <p:extLst>
      <p:ext uri="{BB962C8B-B14F-4D97-AF65-F5344CB8AC3E}">
        <p14:creationId xmlns:p14="http://schemas.microsoft.com/office/powerpoint/2010/main" val="105519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 slide</a:t>
            </a:r>
          </a:p>
          <a:p>
            <a:r>
              <a:rPr lang="en-US" dirty="0">
                <a:effectLst/>
                <a:latin typeface="Calibri" panose="020F0502020204030204" pitchFamily="34" charset="0"/>
                <a:ea typeface="Times New Roman" panose="02020603050405020304" pitchFamily="18" charset="0"/>
              </a:rPr>
              <a:t>Motor vehicle crashes are the No. 1 cause of work-related deaths and account for 24% of all fatal occupational injuries.</a:t>
            </a:r>
          </a:p>
          <a:p>
            <a:r>
              <a:rPr lang="en-US" dirty="0">
                <a:effectLst/>
                <a:latin typeface="Calibri" panose="020F0502020204030204" pitchFamily="34" charset="0"/>
                <a:ea typeface="Times New Roman" panose="02020603050405020304" pitchFamily="18" charset="0"/>
              </a:rPr>
              <a:t>On-the-job crashes are also costly to employers.  On average, property damage crashes cost $24,500, personal injury crashes cost $150,000 and fatalities are half a million plus.</a:t>
            </a:r>
          </a:p>
        </p:txBody>
      </p:sp>
      <p:sp>
        <p:nvSpPr>
          <p:cNvPr id="4" name="Slide Number Placeholder 3"/>
          <p:cNvSpPr>
            <a:spLocks noGrp="1"/>
          </p:cNvSpPr>
          <p:nvPr>
            <p:ph type="sldNum" sz="quarter" idx="5"/>
          </p:nvPr>
        </p:nvSpPr>
        <p:spPr/>
        <p:txBody>
          <a:bodyPr/>
          <a:lstStyle/>
          <a:p>
            <a:fld id="{62FDC8D8-4889-47CB-9218-460E5A1261C5}" type="slidenum">
              <a:rPr lang="en-US" smtClean="0"/>
              <a:t>5</a:t>
            </a:fld>
            <a:endParaRPr lang="en-US"/>
          </a:p>
        </p:txBody>
      </p:sp>
    </p:spTree>
    <p:extLst>
      <p:ext uri="{BB962C8B-B14F-4D97-AF65-F5344CB8AC3E}">
        <p14:creationId xmlns:p14="http://schemas.microsoft.com/office/powerpoint/2010/main" val="22743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 slide</a:t>
            </a:r>
          </a:p>
          <a:p>
            <a:r>
              <a:rPr lang="en-US" b="0" i="0" dirty="0">
                <a:solidFill>
                  <a:srgbClr val="333333"/>
                </a:solidFill>
                <a:effectLst/>
                <a:latin typeface="Arial" panose="020B0604020202020204" pitchFamily="34" charset="0"/>
              </a:rPr>
              <a:t>Direct vs indirect costs.</a:t>
            </a:r>
          </a:p>
          <a:p>
            <a:r>
              <a:rPr lang="en-US" b="0" i="0" dirty="0">
                <a:solidFill>
                  <a:srgbClr val="333333"/>
                </a:solidFill>
                <a:effectLst/>
                <a:latin typeface="Arial" panose="020B0604020202020204" pitchFamily="34" charset="0"/>
              </a:rPr>
              <a:t>Many people do not realize how much accidents really cost, and, in fact, many expenses are not always obvious.  </a:t>
            </a:r>
          </a:p>
          <a:p>
            <a:r>
              <a:rPr lang="en-US" dirty="0">
                <a:effectLst/>
                <a:latin typeface="Calibri" panose="020F0502020204030204" pitchFamily="34" charset="0"/>
                <a:ea typeface="Times New Roman" panose="02020603050405020304" pitchFamily="18" charset="0"/>
              </a:rPr>
              <a:t>Direct and indirect costs can be better understood by the iceberg comparison.  Total accident costs can be compared to an iceberg.</a:t>
            </a:r>
          </a:p>
        </p:txBody>
      </p:sp>
      <p:sp>
        <p:nvSpPr>
          <p:cNvPr id="4" name="Slide Number Placeholder 3"/>
          <p:cNvSpPr>
            <a:spLocks noGrp="1"/>
          </p:cNvSpPr>
          <p:nvPr>
            <p:ph type="sldNum" sz="quarter" idx="5"/>
          </p:nvPr>
        </p:nvSpPr>
        <p:spPr/>
        <p:txBody>
          <a:bodyPr/>
          <a:lstStyle/>
          <a:p>
            <a:fld id="{62FDC8D8-4889-47CB-9218-460E5A1261C5}" type="slidenum">
              <a:rPr lang="en-US" smtClean="0"/>
              <a:t>6</a:t>
            </a:fld>
            <a:endParaRPr lang="en-US"/>
          </a:p>
        </p:txBody>
      </p:sp>
    </p:spTree>
    <p:extLst>
      <p:ext uri="{BB962C8B-B14F-4D97-AF65-F5344CB8AC3E}">
        <p14:creationId xmlns:p14="http://schemas.microsoft.com/office/powerpoint/2010/main" val="21052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 handful of examples for each category of loss.</a:t>
            </a:r>
          </a:p>
          <a:p>
            <a:endParaRPr lang="en-US" dirty="0"/>
          </a:p>
          <a:p>
            <a:r>
              <a:rPr lang="en-US" dirty="0"/>
              <a:t>People often try to minimize the costs of accidents by saying they are covered by insurance. </a:t>
            </a:r>
          </a:p>
          <a:p>
            <a:r>
              <a:rPr lang="en-US" dirty="0"/>
              <a:t>Insurance, however, covers only a portion of the total accident cost. </a:t>
            </a:r>
          </a:p>
          <a:p>
            <a:r>
              <a:rPr lang="en-US" dirty="0"/>
              <a:t>It is clear that directly and indirectly, accidents reduce profitability.</a:t>
            </a:r>
          </a:p>
        </p:txBody>
      </p:sp>
      <p:sp>
        <p:nvSpPr>
          <p:cNvPr id="4" name="Slide Number Placeholder 3"/>
          <p:cNvSpPr>
            <a:spLocks noGrp="1"/>
          </p:cNvSpPr>
          <p:nvPr>
            <p:ph type="sldNum" sz="quarter" idx="5"/>
          </p:nvPr>
        </p:nvSpPr>
        <p:spPr/>
        <p:txBody>
          <a:bodyPr/>
          <a:lstStyle/>
          <a:p>
            <a:fld id="{62FDC8D8-4889-47CB-9218-460E5A1261C5}" type="slidenum">
              <a:rPr lang="en-US" smtClean="0"/>
              <a:t>7</a:t>
            </a:fld>
            <a:endParaRPr lang="en-US"/>
          </a:p>
        </p:txBody>
      </p:sp>
    </p:spTree>
    <p:extLst>
      <p:ext uri="{BB962C8B-B14F-4D97-AF65-F5344CB8AC3E}">
        <p14:creationId xmlns:p14="http://schemas.microsoft.com/office/powerpoint/2010/main" val="419920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 slide</a:t>
            </a:r>
          </a:p>
          <a:p>
            <a:r>
              <a:rPr lang="en-US" dirty="0">
                <a:effectLst/>
                <a:latin typeface="Calibri" panose="020F0502020204030204" pitchFamily="34" charset="0"/>
                <a:ea typeface="Times New Roman" panose="02020603050405020304" pitchFamily="18" charset="0"/>
              </a:rPr>
              <a:t>In cases where employees were involved in crashes while using cell phones juries are generally motivated to award large verdicts. </a:t>
            </a:r>
          </a:p>
          <a:p>
            <a:r>
              <a:rPr lang="en-US" dirty="0">
                <a:effectLst/>
                <a:latin typeface="Calibri" panose="020F0502020204030204" pitchFamily="34" charset="0"/>
                <a:ea typeface="Times New Roman" panose="02020603050405020304" pitchFamily="18" charset="0"/>
              </a:rPr>
              <a:t>We’ll look at some of those on the next slide.</a:t>
            </a:r>
          </a:p>
          <a:p>
            <a:endParaRPr lang="en-US" dirty="0"/>
          </a:p>
        </p:txBody>
      </p:sp>
      <p:sp>
        <p:nvSpPr>
          <p:cNvPr id="4" name="Slide Number Placeholder 3"/>
          <p:cNvSpPr>
            <a:spLocks noGrp="1"/>
          </p:cNvSpPr>
          <p:nvPr>
            <p:ph type="sldNum" sz="quarter" idx="5"/>
          </p:nvPr>
        </p:nvSpPr>
        <p:spPr/>
        <p:txBody>
          <a:bodyPr/>
          <a:lstStyle/>
          <a:p>
            <a:fld id="{62FDC8D8-4889-47CB-9218-460E5A1261C5}" type="slidenum">
              <a:rPr lang="en-US" smtClean="0"/>
              <a:t>8</a:t>
            </a:fld>
            <a:endParaRPr lang="en-US"/>
          </a:p>
        </p:txBody>
      </p:sp>
    </p:spTree>
    <p:extLst>
      <p:ext uri="{BB962C8B-B14F-4D97-AF65-F5344CB8AC3E}">
        <p14:creationId xmlns:p14="http://schemas.microsoft.com/office/powerpoint/2010/main" val="129556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sampling of jury verdicts involving distracted drivers ranging from 24.7 million down to 1 million.  Notice the diversity of organizations involved.  This affects all of us regardless of work performed, job title or employer.</a:t>
            </a:r>
          </a:p>
        </p:txBody>
      </p:sp>
      <p:sp>
        <p:nvSpPr>
          <p:cNvPr id="4" name="Slide Number Placeholder 3"/>
          <p:cNvSpPr>
            <a:spLocks noGrp="1"/>
          </p:cNvSpPr>
          <p:nvPr>
            <p:ph type="sldNum" sz="quarter" idx="5"/>
          </p:nvPr>
        </p:nvSpPr>
        <p:spPr/>
        <p:txBody>
          <a:bodyPr/>
          <a:lstStyle/>
          <a:p>
            <a:fld id="{62FDC8D8-4889-47CB-9218-460E5A1261C5}" type="slidenum">
              <a:rPr lang="en-US" smtClean="0"/>
              <a:t>9</a:t>
            </a:fld>
            <a:endParaRPr lang="en-US"/>
          </a:p>
        </p:txBody>
      </p:sp>
    </p:spTree>
    <p:extLst>
      <p:ext uri="{BB962C8B-B14F-4D97-AF65-F5344CB8AC3E}">
        <p14:creationId xmlns:p14="http://schemas.microsoft.com/office/powerpoint/2010/main" val="310689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 Gibson slide</a:t>
            </a:r>
          </a:p>
          <a:p>
            <a:r>
              <a:rPr lang="en-US" b="1" dirty="0"/>
              <a:t>Distracted driving </a:t>
            </a:r>
            <a:r>
              <a:rPr lang="en-US" dirty="0"/>
              <a:t>is the leading cause of car accidents,</a:t>
            </a:r>
            <a:r>
              <a:rPr lang="en-US" baseline="0" dirty="0"/>
              <a:t> and is activity that diverts the driver’s attention from driving; but using mobile devices (texting/using social media) is the most alarming distraction. Sending or reading a message takes around 5 seconds on average, and while that doesn’t sound like a long time, if you’re driving at 55mph you’d drive the length of an entire football field without looking at the road</a:t>
            </a:r>
          </a:p>
          <a:p>
            <a:r>
              <a:rPr lang="en-US" b="1" baseline="0" dirty="0"/>
              <a:t>Aggressive driving </a:t>
            </a:r>
            <a:r>
              <a:rPr lang="en-US" b="0" baseline="0" dirty="0"/>
              <a:t>includes behaviors such as running red lights, speeding, cutting off other drivers or boxing the in, tailgating, using obscene gestures; these behaviors pose a serious risk, and to put it in perspective, the University of Hawaii did a research study on aggressive driving/emotionally impaired driving which found that aggressive driving kills approx. two to four times more people than drunk driving</a:t>
            </a:r>
          </a:p>
          <a:p>
            <a:r>
              <a:rPr lang="en-US" b="1" baseline="0" dirty="0"/>
              <a:t>Adverse weather conditions</a:t>
            </a:r>
            <a:r>
              <a:rPr lang="en-US" b="0" baseline="0" dirty="0"/>
              <a:t> can affect roadways in multiple ways; such as causing slickness, decreasing roadway capacity (e.g. debris from winds, snow accumulation), disrupting traffic signal timing, and reducing visibility (e.g. rain, snow, fog). No matter how much driving experience or knowledge you have, it’s critical to never drive faster than what is safe for the current conditions on the roads; additionally, vehicles need to be properly serviced (e.g. tire treads cannot be worn down), drivers should leave more space than usual between vehicles, drive defensively, and allow extra time to get to their destination – when giving est. delivery times to customers, it’s important to keep this in mind when there are adverse weather conditions </a:t>
            </a:r>
          </a:p>
          <a:p>
            <a:endParaRPr lang="en-US" b="1" dirty="0"/>
          </a:p>
        </p:txBody>
      </p:sp>
      <p:sp>
        <p:nvSpPr>
          <p:cNvPr id="4" name="Slide Number Placeholder 3"/>
          <p:cNvSpPr>
            <a:spLocks noGrp="1"/>
          </p:cNvSpPr>
          <p:nvPr>
            <p:ph type="sldNum" sz="quarter" idx="5"/>
          </p:nvPr>
        </p:nvSpPr>
        <p:spPr/>
        <p:txBody>
          <a:bodyPr/>
          <a:lstStyle/>
          <a:p>
            <a:fld id="{62FDC8D8-4889-47CB-9218-460E5A1261C5}" type="slidenum">
              <a:rPr lang="en-US" smtClean="0"/>
              <a:t>10</a:t>
            </a:fld>
            <a:endParaRPr lang="en-US"/>
          </a:p>
        </p:txBody>
      </p:sp>
    </p:spTree>
    <p:extLst>
      <p:ext uri="{BB962C8B-B14F-4D97-AF65-F5344CB8AC3E}">
        <p14:creationId xmlns:p14="http://schemas.microsoft.com/office/powerpoint/2010/main" val="120981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7999EB-4E81-46EF-992F-212592FF686A}"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97756-80D6-408F-9C54-97274F41119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59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999EB-4E81-46EF-992F-212592FF686A}"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97756-80D6-408F-9C54-97274F411195}" type="slidenum">
              <a:rPr lang="en-US" smtClean="0"/>
              <a:t>‹#›</a:t>
            </a:fld>
            <a:endParaRPr lang="en-US"/>
          </a:p>
        </p:txBody>
      </p:sp>
    </p:spTree>
    <p:extLst>
      <p:ext uri="{BB962C8B-B14F-4D97-AF65-F5344CB8AC3E}">
        <p14:creationId xmlns:p14="http://schemas.microsoft.com/office/powerpoint/2010/main" val="422140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999EB-4E81-46EF-992F-212592FF686A}"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97756-80D6-408F-9C54-97274F411195}" type="slidenum">
              <a:rPr lang="en-US" smtClean="0"/>
              <a:t>‹#›</a:t>
            </a:fld>
            <a:endParaRPr lang="en-US"/>
          </a:p>
        </p:txBody>
      </p:sp>
    </p:spTree>
    <p:extLst>
      <p:ext uri="{BB962C8B-B14F-4D97-AF65-F5344CB8AC3E}">
        <p14:creationId xmlns:p14="http://schemas.microsoft.com/office/powerpoint/2010/main" val="32447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B7999EB-4E81-46EF-992F-212592FF686A}"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97756-80D6-408F-9C54-97274F411195}" type="slidenum">
              <a:rPr lang="en-US" smtClean="0"/>
              <a:t>‹#›</a:t>
            </a:fld>
            <a:endParaRPr lang="en-US"/>
          </a:p>
        </p:txBody>
      </p:sp>
      <p:sp>
        <p:nvSpPr>
          <p:cNvPr id="9" name="TextBox 8"/>
          <p:cNvSpPr txBox="1"/>
          <p:nvPr userDrawn="1"/>
        </p:nvSpPr>
        <p:spPr>
          <a:xfrm>
            <a:off x="7917353" y="6459786"/>
            <a:ext cx="1175657" cy="307777"/>
          </a:xfrm>
          <a:prstGeom prst="rect">
            <a:avLst/>
          </a:prstGeom>
          <a:noFill/>
        </p:spPr>
        <p:txBody>
          <a:bodyPr wrap="square" rtlCol="0">
            <a:spAutoFit/>
          </a:bodyPr>
          <a:lstStyle/>
          <a:p>
            <a:r>
              <a:rPr lang="en-US" sz="1400" dirty="0">
                <a:solidFill>
                  <a:schemeClr val="bg1"/>
                </a:solidFill>
              </a:rPr>
              <a:t>MRLFund.org</a:t>
            </a:r>
          </a:p>
        </p:txBody>
      </p:sp>
    </p:spTree>
    <p:extLst>
      <p:ext uri="{BB962C8B-B14F-4D97-AF65-F5344CB8AC3E}">
        <p14:creationId xmlns:p14="http://schemas.microsoft.com/office/powerpoint/2010/main" val="250465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999EB-4E81-46EF-992F-212592FF686A}"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97756-80D6-408F-9C54-97274F41119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00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7999EB-4E81-46EF-992F-212592FF686A}"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97756-80D6-408F-9C54-97274F411195}" type="slidenum">
              <a:rPr lang="en-US" smtClean="0"/>
              <a:t>‹#›</a:t>
            </a:fld>
            <a:endParaRPr lang="en-US"/>
          </a:p>
        </p:txBody>
      </p:sp>
      <p:sp>
        <p:nvSpPr>
          <p:cNvPr id="9" name="Rectangle 8"/>
          <p:cNvSpPr/>
          <p:nvPr userDrawn="1"/>
        </p:nvSpPr>
        <p:spPr>
          <a:xfrm>
            <a:off x="7828530" y="6459786"/>
            <a:ext cx="116166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n-lt"/>
                <a:ea typeface="+mn-ea"/>
                <a:cs typeface="+mn-cs"/>
              </a:rPr>
              <a:t>MRLFund.org</a:t>
            </a:r>
          </a:p>
        </p:txBody>
      </p:sp>
    </p:spTree>
    <p:extLst>
      <p:ext uri="{BB962C8B-B14F-4D97-AF65-F5344CB8AC3E}">
        <p14:creationId xmlns:p14="http://schemas.microsoft.com/office/powerpoint/2010/main" val="47406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7999EB-4E81-46EF-992F-212592FF686A}" type="datetimeFigureOut">
              <a:rPr lang="en-US" smtClean="0"/>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497756-80D6-408F-9C54-97274F411195}" type="slidenum">
              <a:rPr lang="en-US" smtClean="0"/>
              <a:t>‹#›</a:t>
            </a:fld>
            <a:endParaRPr lang="en-US"/>
          </a:p>
        </p:txBody>
      </p:sp>
      <p:sp>
        <p:nvSpPr>
          <p:cNvPr id="2" name="Rectangle 1"/>
          <p:cNvSpPr/>
          <p:nvPr userDrawn="1"/>
        </p:nvSpPr>
        <p:spPr>
          <a:xfrm>
            <a:off x="7785927" y="6451487"/>
            <a:ext cx="116166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n-lt"/>
                <a:ea typeface="+mn-ea"/>
                <a:cs typeface="+mn-cs"/>
              </a:rPr>
              <a:t>MRLFund.org</a:t>
            </a:r>
          </a:p>
        </p:txBody>
      </p:sp>
    </p:spTree>
    <p:extLst>
      <p:ext uri="{BB962C8B-B14F-4D97-AF65-F5344CB8AC3E}">
        <p14:creationId xmlns:p14="http://schemas.microsoft.com/office/powerpoint/2010/main" val="70582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7999EB-4E81-46EF-992F-212592FF686A}" type="datetimeFigureOut">
              <a:rPr lang="en-US" smtClean="0"/>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497756-80D6-408F-9C54-97274F411195}" type="slidenum">
              <a:rPr lang="en-US" smtClean="0"/>
              <a:t>‹#›</a:t>
            </a:fld>
            <a:endParaRPr lang="en-US"/>
          </a:p>
        </p:txBody>
      </p:sp>
      <p:sp>
        <p:nvSpPr>
          <p:cNvPr id="6" name="Rectangle 5"/>
          <p:cNvSpPr/>
          <p:nvPr userDrawn="1"/>
        </p:nvSpPr>
        <p:spPr>
          <a:xfrm>
            <a:off x="7828530" y="6459786"/>
            <a:ext cx="116166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n-lt"/>
                <a:ea typeface="+mn-ea"/>
                <a:cs typeface="+mn-cs"/>
              </a:rPr>
              <a:t>MRLFund.org</a:t>
            </a:r>
          </a:p>
        </p:txBody>
      </p:sp>
    </p:spTree>
    <p:extLst>
      <p:ext uri="{BB962C8B-B14F-4D97-AF65-F5344CB8AC3E}">
        <p14:creationId xmlns:p14="http://schemas.microsoft.com/office/powerpoint/2010/main" val="3376670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B7999EB-4E81-46EF-992F-212592FF686A}" type="datetimeFigureOut">
              <a:rPr lang="en-US" smtClean="0"/>
              <a:t>10/26/2020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B497756-80D6-408F-9C54-97274F411195}" type="slidenum">
              <a:rPr lang="en-US" smtClean="0"/>
              <a:t>‹#›</a:t>
            </a:fld>
            <a:endParaRPr lang="en-US"/>
          </a:p>
        </p:txBody>
      </p:sp>
    </p:spTree>
    <p:extLst>
      <p:ext uri="{BB962C8B-B14F-4D97-AF65-F5344CB8AC3E}">
        <p14:creationId xmlns:p14="http://schemas.microsoft.com/office/powerpoint/2010/main" val="68646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B7999EB-4E81-46EF-992F-212592FF686A}" type="datetimeFigureOut">
              <a:rPr lang="en-US" smtClean="0"/>
              <a:t>10/26/2020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497756-80D6-408F-9C54-97274F411195}" type="slidenum">
              <a:rPr lang="en-US" smtClean="0"/>
              <a:t>‹#›</a:t>
            </a:fld>
            <a:endParaRPr lang="en-US"/>
          </a:p>
        </p:txBody>
      </p:sp>
    </p:spTree>
    <p:extLst>
      <p:ext uri="{BB962C8B-B14F-4D97-AF65-F5344CB8AC3E}">
        <p14:creationId xmlns:p14="http://schemas.microsoft.com/office/powerpoint/2010/main" val="408696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999EB-4E81-46EF-992F-212592FF686A}"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97756-80D6-408F-9C54-97274F411195}" type="slidenum">
              <a:rPr lang="en-US" smtClean="0"/>
              <a:t>‹#›</a:t>
            </a:fld>
            <a:endParaRPr lang="en-US"/>
          </a:p>
        </p:txBody>
      </p:sp>
    </p:spTree>
    <p:extLst>
      <p:ext uri="{BB962C8B-B14F-4D97-AF65-F5344CB8AC3E}">
        <p14:creationId xmlns:p14="http://schemas.microsoft.com/office/powerpoint/2010/main" val="406302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B7999EB-4E81-46EF-992F-212592FF686A}" type="datetimeFigureOut">
              <a:rPr lang="en-US" smtClean="0"/>
              <a:t>10/26/2020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B497756-80D6-408F-9C54-97274F411195}"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9341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erisk.com/ii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safetysourceonline.com/video-category/coronavirus-covid-19/" TargetMode="External"/><Relationship Id="rId3" Type="http://schemas.openxmlformats.org/officeDocument/2006/relationships/hyperlink" Target="https://www.cdc.gov/coronavirus/2019-ncov/community/organizations/business-employers/bars-restaurants.html" TargetMode="External"/><Relationship Id="rId7" Type="http://schemas.openxmlformats.org/officeDocument/2006/relationships/hyperlink" Target="https://www.cdc.gov/learning/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gbriskcontrol.com/" TargetMode="External"/><Relationship Id="rId5" Type="http://schemas.openxmlformats.org/officeDocument/2006/relationships/hyperlink" Target="https://www.ajg.com/us/coronavirus-covid-19-pandemic/" TargetMode="External"/><Relationship Id="rId4" Type="http://schemas.openxmlformats.org/officeDocument/2006/relationships/hyperlink" Target="https://www.osha.gov/Publications/OSHA3990.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8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BF0B3-55E8-49E3-AF10-95A7D9A0CF71}"/>
              </a:ext>
            </a:extLst>
          </p:cNvPr>
          <p:cNvSpPr>
            <a:spLocks noGrp="1"/>
          </p:cNvSpPr>
          <p:nvPr>
            <p:ph type="ctrTitle"/>
          </p:nvPr>
        </p:nvSpPr>
        <p:spPr>
          <a:xfrm>
            <a:off x="634462" y="2723532"/>
            <a:ext cx="7772400" cy="1425438"/>
          </a:xfrm>
          <a:solidFill>
            <a:schemeClr val="bg1">
              <a:alpha val="60000"/>
            </a:schemeClr>
          </a:solidFill>
        </p:spPr>
        <p:txBody>
          <a:bodyPr>
            <a:normAutofit/>
          </a:bodyPr>
          <a:lstStyle/>
          <a:p>
            <a:r>
              <a:rPr lang="en-US" sz="4800" b="1" cap="all" spc="150" dirty="0">
                <a:effectLst>
                  <a:outerShdw blurRad="38100" dist="38100" dir="2700000" algn="tl">
                    <a:srgbClr val="000000">
                      <a:alpha val="43137"/>
                    </a:srgbClr>
                  </a:outerShdw>
                </a:effectLst>
                <a:latin typeface="+mn-lt"/>
              </a:rPr>
              <a:t>Avoiding a Head On Collision with Delivery</a:t>
            </a:r>
          </a:p>
        </p:txBody>
      </p:sp>
      <p:sp>
        <p:nvSpPr>
          <p:cNvPr id="3" name="Subtitle 2">
            <a:extLst>
              <a:ext uri="{FF2B5EF4-FFF2-40B4-BE49-F238E27FC236}">
                <a16:creationId xmlns:a16="http://schemas.microsoft.com/office/drawing/2014/main" id="{D4447840-5E50-40CF-AD7E-3AC495F88F1C}"/>
              </a:ext>
            </a:extLst>
          </p:cNvPr>
          <p:cNvSpPr>
            <a:spLocks noGrp="1"/>
          </p:cNvSpPr>
          <p:nvPr>
            <p:ph type="subTitle" idx="1"/>
          </p:nvPr>
        </p:nvSpPr>
        <p:spPr>
          <a:xfrm>
            <a:off x="634462" y="4148970"/>
            <a:ext cx="7772400" cy="2038227"/>
          </a:xfrm>
          <a:solidFill>
            <a:schemeClr val="bg1">
              <a:alpha val="60000"/>
            </a:schemeClr>
          </a:solidFill>
        </p:spPr>
        <p:txBody>
          <a:bodyPr>
            <a:normAutofit/>
          </a:bodyPr>
          <a:lstStyle/>
          <a:p>
            <a:r>
              <a:rPr lang="en-US" b="1" spc="150" dirty="0"/>
              <a:t>Provided by</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445" y="4378068"/>
            <a:ext cx="3636434" cy="1371600"/>
          </a:xfrm>
          <a:prstGeom prst="rect">
            <a:avLst/>
          </a:prstGeom>
        </p:spPr>
      </p:pic>
    </p:spTree>
    <p:extLst>
      <p:ext uri="{BB962C8B-B14F-4D97-AF65-F5344CB8AC3E}">
        <p14:creationId xmlns:p14="http://schemas.microsoft.com/office/powerpoint/2010/main" val="151905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463" y="1961080"/>
            <a:ext cx="8048422" cy="4115254"/>
          </a:xfrm>
        </p:spPr>
        <p:txBody>
          <a:bodyPr>
            <a:normAutofit lnSpcReduction="10000"/>
          </a:bodyPr>
          <a:lstStyle/>
          <a:p>
            <a:r>
              <a:rPr lang="en-US" b="1" dirty="0"/>
              <a:t>Distracted Driving - #1</a:t>
            </a:r>
          </a:p>
          <a:p>
            <a:pPr lvl="1"/>
            <a:r>
              <a:rPr lang="en-US" dirty="0"/>
              <a:t>Texting</a:t>
            </a:r>
          </a:p>
          <a:p>
            <a:pPr lvl="1"/>
            <a:r>
              <a:rPr lang="en-US" dirty="0"/>
              <a:t>Watching videos or reading</a:t>
            </a:r>
          </a:p>
          <a:p>
            <a:pPr lvl="1"/>
            <a:r>
              <a:rPr lang="en-US" dirty="0"/>
              <a:t>Eating</a:t>
            </a:r>
          </a:p>
          <a:p>
            <a:r>
              <a:rPr lang="en-US" b="1" dirty="0"/>
              <a:t>Aggressive Driving</a:t>
            </a:r>
          </a:p>
          <a:p>
            <a:pPr lvl="1"/>
            <a:r>
              <a:rPr lang="en-US" dirty="0"/>
              <a:t>Speeding</a:t>
            </a:r>
          </a:p>
          <a:p>
            <a:pPr lvl="1"/>
            <a:r>
              <a:rPr lang="en-US" dirty="0"/>
              <a:t>Brake checking</a:t>
            </a:r>
          </a:p>
          <a:p>
            <a:pPr lvl="1"/>
            <a:r>
              <a:rPr lang="en-US" dirty="0"/>
              <a:t>Cutting off other drivers</a:t>
            </a:r>
          </a:p>
          <a:p>
            <a:r>
              <a:rPr lang="en-US" b="1" dirty="0"/>
              <a:t>Adverse Weather Conditions</a:t>
            </a:r>
          </a:p>
          <a:p>
            <a:pPr lvl="1"/>
            <a:r>
              <a:rPr lang="en-US" dirty="0"/>
              <a:t>Rain</a:t>
            </a:r>
          </a:p>
          <a:p>
            <a:pPr lvl="1"/>
            <a:r>
              <a:rPr lang="en-US" dirty="0"/>
              <a:t>Snow</a:t>
            </a:r>
          </a:p>
          <a:p>
            <a:pPr lvl="1"/>
            <a:r>
              <a:rPr lang="en-US" dirty="0"/>
              <a:t>Fog</a:t>
            </a:r>
          </a:p>
        </p:txBody>
      </p:sp>
      <p:pic>
        <p:nvPicPr>
          <p:cNvPr id="4" name="Picture 3" descr="Government cracking down on distracted driving i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188" y="1876685"/>
            <a:ext cx="3731773" cy="2099122"/>
          </a:xfrm>
          <a:prstGeom prst="rect">
            <a:avLst/>
          </a:prstGeom>
        </p:spPr>
      </p:pic>
      <p:sp>
        <p:nvSpPr>
          <p:cNvPr id="7" name="Rectangle 2"/>
          <p:cNvSpPr txBox="1">
            <a:spLocks noChangeArrowheads="1"/>
          </p:cNvSpPr>
          <p:nvPr/>
        </p:nvSpPr>
        <p:spPr>
          <a:xfrm>
            <a:off x="492463" y="369266"/>
            <a:ext cx="8048422" cy="11291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300" b="1" dirty="0">
                <a:solidFill>
                  <a:srgbClr val="002060"/>
                </a:solidFill>
                <a:latin typeface="+mn-lt"/>
              </a:rPr>
              <a:t>Understanding the Risk – </a:t>
            </a:r>
          </a:p>
          <a:p>
            <a:pPr>
              <a:defRPr/>
            </a:pPr>
            <a:r>
              <a:rPr lang="en-US" altLang="en-US" sz="4300" b="1" dirty="0">
                <a:solidFill>
                  <a:srgbClr val="002060"/>
                </a:solidFill>
                <a:latin typeface="+mn-lt"/>
              </a:rPr>
              <a:t>Common Causes of Accidents</a:t>
            </a:r>
          </a:p>
        </p:txBody>
      </p:sp>
      <p:pic>
        <p:nvPicPr>
          <p:cNvPr id="2" name="Picture 1" descr="Winter Tires for a Safe &amp; Enjoyable Winter Trip | Tires Eas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190" y="4018707"/>
            <a:ext cx="3137771" cy="2100527"/>
          </a:xfrm>
          <a:prstGeom prst="rect">
            <a:avLst/>
          </a:prstGeom>
        </p:spPr>
      </p:pic>
    </p:spTree>
    <p:extLst>
      <p:ext uri="{BB962C8B-B14F-4D97-AF65-F5344CB8AC3E}">
        <p14:creationId xmlns:p14="http://schemas.microsoft.com/office/powerpoint/2010/main" val="94960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463" y="2005324"/>
            <a:ext cx="8048422" cy="2345447"/>
          </a:xfrm>
        </p:spPr>
        <p:txBody>
          <a:bodyPr/>
          <a:lstStyle/>
          <a:p>
            <a:r>
              <a:rPr lang="en-US" dirty="0"/>
              <a:t>Alcohol and Drug Impaired Driving</a:t>
            </a:r>
          </a:p>
          <a:p>
            <a:r>
              <a:rPr lang="en-US" dirty="0"/>
              <a:t>Fatigued Driving</a:t>
            </a:r>
          </a:p>
          <a:p>
            <a:pPr lvl="1"/>
            <a:r>
              <a:rPr lang="en-US" dirty="0"/>
              <a:t>Can result when you don’t get enough sleep or don’t get quality sleep</a:t>
            </a:r>
          </a:p>
          <a:p>
            <a:r>
              <a:rPr lang="en-US" dirty="0"/>
              <a:t>Improper Lane Changes, Backing &amp; Turns </a:t>
            </a:r>
          </a:p>
          <a:p>
            <a:pPr marL="0" indent="0">
              <a:buNone/>
            </a:pPr>
            <a:endParaRPr lang="en-US" dirty="0"/>
          </a:p>
        </p:txBody>
      </p:sp>
      <p:pic>
        <p:nvPicPr>
          <p:cNvPr id="5" name="Picture 4" descr="Overhead view of intersection collision free image downl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119" y="4229474"/>
            <a:ext cx="3070849" cy="2047232"/>
          </a:xfrm>
          <a:prstGeom prst="rect">
            <a:avLst/>
          </a:prstGeom>
        </p:spPr>
      </p:pic>
      <p:sp>
        <p:nvSpPr>
          <p:cNvPr id="7" name="Rectangle 2"/>
          <p:cNvSpPr txBox="1">
            <a:spLocks noChangeArrowheads="1"/>
          </p:cNvSpPr>
          <p:nvPr/>
        </p:nvSpPr>
        <p:spPr>
          <a:xfrm>
            <a:off x="492463" y="369266"/>
            <a:ext cx="8048422" cy="11291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300" b="1" dirty="0">
                <a:solidFill>
                  <a:srgbClr val="002060"/>
                </a:solidFill>
                <a:latin typeface="+mn-lt"/>
              </a:rPr>
              <a:t>Understanding the Risk – </a:t>
            </a:r>
          </a:p>
          <a:p>
            <a:pPr>
              <a:defRPr/>
            </a:pPr>
            <a:r>
              <a:rPr lang="en-US" altLang="en-US" sz="4300" b="1" dirty="0">
                <a:solidFill>
                  <a:srgbClr val="002060"/>
                </a:solidFill>
                <a:latin typeface="+mn-lt"/>
              </a:rPr>
              <a:t>Common Causes of Accidents</a:t>
            </a:r>
          </a:p>
        </p:txBody>
      </p:sp>
      <p:pic>
        <p:nvPicPr>
          <p:cNvPr id="2" name="Picture 1" descr="Sleep-deprived drivin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1772" y="3300921"/>
            <a:ext cx="2633861" cy="2812964"/>
          </a:xfrm>
          <a:prstGeom prst="rect">
            <a:avLst/>
          </a:prstGeom>
        </p:spPr>
      </p:pic>
    </p:spTree>
    <p:extLst>
      <p:ext uri="{BB962C8B-B14F-4D97-AF65-F5344CB8AC3E}">
        <p14:creationId xmlns:p14="http://schemas.microsoft.com/office/powerpoint/2010/main" val="270042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06" y="2629632"/>
            <a:ext cx="3301664" cy="2872148"/>
          </a:xfrm>
          <a:prstGeom prst="rect">
            <a:avLst/>
          </a:prstGeom>
        </p:spPr>
      </p:pic>
      <p:sp>
        <p:nvSpPr>
          <p:cNvPr id="7" name="Rectangle 2"/>
          <p:cNvSpPr txBox="1">
            <a:spLocks noChangeArrowheads="1"/>
          </p:cNvSpPr>
          <p:nvPr/>
        </p:nvSpPr>
        <p:spPr>
          <a:xfrm>
            <a:off x="492463" y="369266"/>
            <a:ext cx="8048422" cy="11291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300" b="1" dirty="0">
                <a:solidFill>
                  <a:srgbClr val="002060"/>
                </a:solidFill>
                <a:latin typeface="+mn-lt"/>
              </a:rPr>
              <a:t>Minimizing the Risk – </a:t>
            </a:r>
          </a:p>
          <a:p>
            <a:pPr>
              <a:defRPr/>
            </a:pPr>
            <a:r>
              <a:rPr lang="en-US" altLang="en-US" sz="4300" b="1" dirty="0">
                <a:solidFill>
                  <a:srgbClr val="002060"/>
                </a:solidFill>
                <a:latin typeface="+mn-lt"/>
              </a:rPr>
              <a:t>What can you do?</a:t>
            </a:r>
          </a:p>
        </p:txBody>
      </p:sp>
      <p:sp>
        <p:nvSpPr>
          <p:cNvPr id="9" name="Content Placeholder 1"/>
          <p:cNvSpPr txBox="1">
            <a:spLocks/>
          </p:cNvSpPr>
          <p:nvPr/>
        </p:nvSpPr>
        <p:spPr>
          <a:xfrm>
            <a:off x="4158871" y="2122970"/>
            <a:ext cx="4807330" cy="39095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endParaRPr lang="en-US" sz="2400" dirty="0"/>
          </a:p>
          <a:p>
            <a:r>
              <a:rPr lang="en-US" sz="2400" dirty="0"/>
              <a:t>Management leadership</a:t>
            </a:r>
          </a:p>
          <a:p>
            <a:r>
              <a:rPr lang="en-US" sz="2400" dirty="0"/>
              <a:t>Engineering controls</a:t>
            </a:r>
          </a:p>
          <a:p>
            <a:pPr lvl="1"/>
            <a:r>
              <a:rPr lang="en-US" sz="2200" dirty="0"/>
              <a:t>Physical changes or enhancements</a:t>
            </a:r>
          </a:p>
          <a:p>
            <a:r>
              <a:rPr lang="en-US" sz="2400" dirty="0"/>
              <a:t>Administrative controls</a:t>
            </a:r>
          </a:p>
          <a:p>
            <a:pPr lvl="1"/>
            <a:r>
              <a:rPr lang="en-US" sz="2200" dirty="0"/>
              <a:t>Policies, programs or education</a:t>
            </a:r>
          </a:p>
        </p:txBody>
      </p:sp>
      <p:sp>
        <p:nvSpPr>
          <p:cNvPr id="10" name="Rectangle 9"/>
          <p:cNvSpPr/>
          <p:nvPr/>
        </p:nvSpPr>
        <p:spPr>
          <a:xfrm>
            <a:off x="551455" y="1944081"/>
            <a:ext cx="6798079" cy="461665"/>
          </a:xfrm>
          <a:prstGeom prst="rect">
            <a:avLst/>
          </a:prstGeom>
        </p:spPr>
        <p:txBody>
          <a:bodyPr wrap="none">
            <a:spAutoFit/>
          </a:bodyPr>
          <a:lstStyle/>
          <a:p>
            <a:r>
              <a:rPr lang="en-US" altLang="en-US" sz="2400" b="1" dirty="0">
                <a:solidFill>
                  <a:schemeClr val="accent2"/>
                </a:solidFill>
                <a:latin typeface="Arial" panose="020B0604020202020204" pitchFamily="34" charset="0"/>
                <a:cs typeface="Arial" panose="020B0604020202020204" pitchFamily="34" charset="0"/>
              </a:rPr>
              <a:t>Techniques to Reduce Accidents and Injuries</a:t>
            </a:r>
          </a:p>
        </p:txBody>
      </p:sp>
    </p:spTree>
    <p:extLst>
      <p:ext uri="{BB962C8B-B14F-4D97-AF65-F5344CB8AC3E}">
        <p14:creationId xmlns:p14="http://schemas.microsoft.com/office/powerpoint/2010/main" val="264848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118065-15E2-4247-B454-E2AD7A8E3F9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0000"/>
                    </a14:imgEffect>
                    <a14:imgEffect>
                      <a14:brightnessContrast bright="18000" contrast="19000"/>
                    </a14:imgEffect>
                  </a14:imgLayer>
                </a14:imgProps>
              </a:ext>
            </a:extLst>
          </a:blip>
          <a:stretch>
            <a:fillRect/>
          </a:stretch>
        </p:blipFill>
        <p:spPr>
          <a:xfrm>
            <a:off x="4898653" y="1891479"/>
            <a:ext cx="4245347" cy="3260868"/>
          </a:xfrm>
          <a:prstGeom prst="rect">
            <a:avLst/>
          </a:prstGeom>
        </p:spPr>
      </p:pic>
      <p:sp>
        <p:nvSpPr>
          <p:cNvPr id="3" name="Content Placeholder 2"/>
          <p:cNvSpPr>
            <a:spLocks noGrp="1"/>
          </p:cNvSpPr>
          <p:nvPr>
            <p:ph idx="1"/>
          </p:nvPr>
        </p:nvSpPr>
        <p:spPr>
          <a:xfrm>
            <a:off x="577715" y="1999880"/>
            <a:ext cx="4510480" cy="4164946"/>
          </a:xfrm>
        </p:spPr>
        <p:txBody>
          <a:bodyPr>
            <a:normAutofit/>
          </a:bodyPr>
          <a:lstStyle/>
          <a:p>
            <a:r>
              <a:rPr lang="en-US" dirty="0"/>
              <a:t>Ownership/senior management commitment</a:t>
            </a:r>
          </a:p>
          <a:p>
            <a:r>
              <a:rPr lang="en-US" dirty="0"/>
              <a:t>Build and maintain culture of accountability</a:t>
            </a:r>
          </a:p>
          <a:p>
            <a:r>
              <a:rPr lang="en-US" dirty="0"/>
              <a:t>Set standards and hold team members to them</a:t>
            </a:r>
          </a:p>
          <a:p>
            <a:r>
              <a:rPr lang="en-US" dirty="0"/>
              <a:t>Reward for behaviors you want; discipline for those you do not want </a:t>
            </a:r>
          </a:p>
        </p:txBody>
      </p:sp>
      <p:sp>
        <p:nvSpPr>
          <p:cNvPr id="5" name="Rectangle 2"/>
          <p:cNvSpPr txBox="1">
            <a:spLocks noChangeArrowheads="1"/>
          </p:cNvSpPr>
          <p:nvPr/>
        </p:nvSpPr>
        <p:spPr>
          <a:xfrm>
            <a:off x="517863" y="252415"/>
            <a:ext cx="8048422" cy="11291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300" b="1" dirty="0">
                <a:solidFill>
                  <a:srgbClr val="002060"/>
                </a:solidFill>
                <a:latin typeface="+mn-lt"/>
              </a:rPr>
              <a:t>Minimizing the Risk – </a:t>
            </a:r>
          </a:p>
          <a:p>
            <a:pPr>
              <a:defRPr/>
            </a:pPr>
            <a:r>
              <a:rPr lang="en-US" altLang="en-US" sz="4300" b="1" dirty="0">
                <a:solidFill>
                  <a:srgbClr val="002060"/>
                </a:solidFill>
                <a:latin typeface="+mn-lt"/>
              </a:rPr>
              <a:t>Management Leadership</a:t>
            </a:r>
          </a:p>
        </p:txBody>
      </p:sp>
    </p:spTree>
    <p:extLst>
      <p:ext uri="{BB962C8B-B14F-4D97-AF65-F5344CB8AC3E}">
        <p14:creationId xmlns:p14="http://schemas.microsoft.com/office/powerpoint/2010/main" val="33866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714" y="1836483"/>
            <a:ext cx="8227073" cy="2817619"/>
          </a:xfrm>
        </p:spPr>
        <p:txBody>
          <a:bodyPr>
            <a:normAutofit/>
          </a:bodyPr>
          <a:lstStyle/>
          <a:p>
            <a:r>
              <a:rPr lang="en-US" b="1" dirty="0"/>
              <a:t>Company vs Personal Vehicles for Delivery</a:t>
            </a:r>
          </a:p>
          <a:p>
            <a:r>
              <a:rPr lang="en-US" b="1" dirty="0"/>
              <a:t>Technology - Telematics / Dash Cams</a:t>
            </a:r>
          </a:p>
          <a:p>
            <a:pPr lvl="1"/>
            <a:r>
              <a:rPr lang="en-US" dirty="0"/>
              <a:t>Monitor speed and location</a:t>
            </a:r>
          </a:p>
          <a:p>
            <a:pPr lvl="1"/>
            <a:r>
              <a:rPr lang="en-US" dirty="0"/>
              <a:t>Monitor driver behaviors (e.g., distracted driving, tailgating, rolling stops, harsh driving)</a:t>
            </a:r>
          </a:p>
          <a:p>
            <a:pPr lvl="1"/>
            <a:r>
              <a:rPr lang="en-US" dirty="0"/>
              <a:t>Coach employees in real-time with preventative in-vehicle alerts.</a:t>
            </a:r>
          </a:p>
          <a:p>
            <a:pPr lvl="1"/>
            <a:r>
              <a:rPr lang="en-US" dirty="0"/>
              <a:t>Exonerate innocent employees.</a:t>
            </a:r>
          </a:p>
        </p:txBody>
      </p:sp>
      <p:sp>
        <p:nvSpPr>
          <p:cNvPr id="5" name="Rectangle 2"/>
          <p:cNvSpPr txBox="1">
            <a:spLocks noChangeArrowheads="1"/>
          </p:cNvSpPr>
          <p:nvPr/>
        </p:nvSpPr>
        <p:spPr>
          <a:xfrm>
            <a:off x="517863" y="252415"/>
            <a:ext cx="8048422" cy="11291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300" b="1" dirty="0">
                <a:solidFill>
                  <a:srgbClr val="002060"/>
                </a:solidFill>
                <a:latin typeface="+mn-lt"/>
              </a:rPr>
              <a:t>Minimizing the Risk – </a:t>
            </a:r>
          </a:p>
          <a:p>
            <a:pPr>
              <a:defRPr/>
            </a:pPr>
            <a:r>
              <a:rPr lang="en-US" altLang="en-US" sz="4300" b="1" dirty="0">
                <a:solidFill>
                  <a:srgbClr val="002060"/>
                </a:solidFill>
                <a:latin typeface="+mn-lt"/>
              </a:rPr>
              <a:t>Engineering Controls</a:t>
            </a:r>
          </a:p>
        </p:txBody>
      </p:sp>
      <p:pic>
        <p:nvPicPr>
          <p:cNvPr id="4" name="Picture 3">
            <a:extLst>
              <a:ext uri="{FF2B5EF4-FFF2-40B4-BE49-F238E27FC236}">
                <a16:creationId xmlns:a16="http://schemas.microsoft.com/office/drawing/2014/main" id="{5CA120F4-EE89-4B69-9F76-DB6D51F972CC}"/>
              </a:ext>
            </a:extLst>
          </p:cNvPr>
          <p:cNvPicPr>
            <a:picLocks noChangeAspect="1"/>
          </p:cNvPicPr>
          <p:nvPr/>
        </p:nvPicPr>
        <p:blipFill>
          <a:blip r:embed="rId3"/>
          <a:stretch>
            <a:fillRect/>
          </a:stretch>
        </p:blipFill>
        <p:spPr>
          <a:xfrm>
            <a:off x="5776175" y="4123169"/>
            <a:ext cx="3155324" cy="2050960"/>
          </a:xfrm>
          <a:prstGeom prst="rect">
            <a:avLst/>
          </a:prstGeom>
        </p:spPr>
      </p:pic>
    </p:spTree>
    <p:extLst>
      <p:ext uri="{BB962C8B-B14F-4D97-AF65-F5344CB8AC3E}">
        <p14:creationId xmlns:p14="http://schemas.microsoft.com/office/powerpoint/2010/main" val="309775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solidFill>
                  <a:srgbClr val="002060"/>
                </a:solidFill>
                <a:latin typeface="+mn-lt"/>
              </a:rPr>
              <a:t>Deliveries – Engineering Controls</a:t>
            </a:r>
            <a:endParaRPr lang="en-US" sz="4000" dirty="0">
              <a:latin typeface="+mn-lt"/>
            </a:endParaRPr>
          </a:p>
        </p:txBody>
      </p:sp>
      <p:sp>
        <p:nvSpPr>
          <p:cNvPr id="3" name="Content Placeholder 2"/>
          <p:cNvSpPr>
            <a:spLocks noGrp="1"/>
          </p:cNvSpPr>
          <p:nvPr>
            <p:ph idx="1"/>
          </p:nvPr>
        </p:nvSpPr>
        <p:spPr/>
        <p:txBody>
          <a:bodyPr/>
          <a:lstStyle/>
          <a:p>
            <a:r>
              <a:rPr lang="en-US" dirty="0"/>
              <a:t>Use tamper evident packaging</a:t>
            </a:r>
          </a:p>
          <a:p>
            <a:r>
              <a:rPr lang="en-US" dirty="0"/>
              <a:t>Consider wrapping containers holding anything liquid to prevent spills</a:t>
            </a:r>
          </a:p>
        </p:txBody>
      </p:sp>
      <p:pic>
        <p:nvPicPr>
          <p:cNvPr id="4" name="Picture 3" descr="Pizza Pizza introducing new tamper-proof box | insauga.c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8020" y="4359493"/>
            <a:ext cx="2713394" cy="1643542"/>
          </a:xfrm>
          <a:prstGeom prst="rect">
            <a:avLst/>
          </a:prstGeom>
        </p:spPr>
      </p:pic>
      <p:pic>
        <p:nvPicPr>
          <p:cNvPr id="6" name="Picture 5" descr="Thermal bag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 y="2740062"/>
            <a:ext cx="3525061" cy="3525061"/>
          </a:xfrm>
          <a:prstGeom prst="rect">
            <a:avLst/>
          </a:prstGeom>
        </p:spPr>
      </p:pic>
      <p:pic>
        <p:nvPicPr>
          <p:cNvPr id="1028" name="Picture 4" descr="Food package with tamper evident stic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1049" y="2740062"/>
            <a:ext cx="1801241" cy="180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25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solidFill>
                  <a:srgbClr val="002060"/>
                </a:solidFill>
                <a:latin typeface="+mn-lt"/>
              </a:rPr>
              <a:t>Deliveries – Administrative Controls</a:t>
            </a:r>
            <a:endParaRPr lang="en-US" sz="4000" dirty="0">
              <a:latin typeface="+mn-lt"/>
            </a:endParaRPr>
          </a:p>
        </p:txBody>
      </p:sp>
      <p:sp>
        <p:nvSpPr>
          <p:cNvPr id="3" name="Content Placeholder 2"/>
          <p:cNvSpPr>
            <a:spLocks noGrp="1"/>
          </p:cNvSpPr>
          <p:nvPr>
            <p:ph idx="1"/>
          </p:nvPr>
        </p:nvSpPr>
        <p:spPr>
          <a:xfrm>
            <a:off x="514350" y="1901824"/>
            <a:ext cx="4565650" cy="4397375"/>
          </a:xfrm>
        </p:spPr>
        <p:txBody>
          <a:bodyPr/>
          <a:lstStyle/>
          <a:p>
            <a:r>
              <a:rPr lang="en-US" b="1" dirty="0"/>
              <a:t>Create a written policy, consider including:</a:t>
            </a:r>
          </a:p>
          <a:p>
            <a:pPr lvl="1"/>
            <a:r>
              <a:rPr lang="en-US" dirty="0"/>
              <a:t>Require drivers make frequent deposits </a:t>
            </a:r>
          </a:p>
          <a:p>
            <a:pPr lvl="1"/>
            <a:r>
              <a:rPr lang="en-US" dirty="0"/>
              <a:t>Set a delivery zone limit</a:t>
            </a:r>
          </a:p>
          <a:p>
            <a:pPr lvl="1"/>
            <a:r>
              <a:rPr lang="en-US" dirty="0"/>
              <a:t>Set a time limit for how long food can sit before being delivered</a:t>
            </a:r>
          </a:p>
          <a:p>
            <a:pPr lvl="1"/>
            <a:r>
              <a:rPr lang="en-US" dirty="0"/>
              <a:t>Specify how food should be transported</a:t>
            </a:r>
          </a:p>
        </p:txBody>
      </p:sp>
      <p:pic>
        <p:nvPicPr>
          <p:cNvPr id="5" name="Picture 4" descr="TinMen - Office Lunch Delivery Service - Hyderab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300" y="2492639"/>
            <a:ext cx="3809532" cy="2142862"/>
          </a:xfrm>
          <a:prstGeom prst="rect">
            <a:avLst/>
          </a:prstGeom>
        </p:spPr>
      </p:pic>
    </p:spTree>
    <p:extLst>
      <p:ext uri="{BB962C8B-B14F-4D97-AF65-F5344CB8AC3E}">
        <p14:creationId xmlns:p14="http://schemas.microsoft.com/office/powerpoint/2010/main" val="1831137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33217"/>
            <a:ext cx="7886700" cy="4054627"/>
          </a:xfrm>
        </p:spPr>
        <p:txBody>
          <a:bodyPr>
            <a:normAutofit/>
          </a:bodyPr>
          <a:lstStyle/>
          <a:p>
            <a:pPr marL="0" indent="0">
              <a:buNone/>
            </a:pPr>
            <a:r>
              <a:rPr lang="en-US" b="1" dirty="0"/>
              <a:t>Create a Written Fleet Safety Auto Program </a:t>
            </a:r>
          </a:p>
          <a:p>
            <a:pPr marL="0" indent="0">
              <a:buNone/>
            </a:pPr>
            <a:r>
              <a:rPr lang="en-US" b="1" dirty="0"/>
              <a:t>Key items to include: </a:t>
            </a:r>
          </a:p>
          <a:p>
            <a:pPr marL="0" indent="0">
              <a:buNone/>
            </a:pPr>
            <a:endParaRPr lang="en-US" sz="1800" dirty="0"/>
          </a:p>
          <a:p>
            <a:pPr lvl="1"/>
            <a:r>
              <a:rPr lang="en-US" dirty="0"/>
              <a:t>Vehicle use agreements</a:t>
            </a:r>
          </a:p>
          <a:p>
            <a:pPr lvl="2"/>
            <a:r>
              <a:rPr lang="en-US" dirty="0"/>
              <a:t>Company vehicle use agreement</a:t>
            </a:r>
          </a:p>
          <a:p>
            <a:pPr lvl="2"/>
            <a:r>
              <a:rPr lang="en-US" dirty="0"/>
              <a:t>Personal vehicle on company business use agreement</a:t>
            </a:r>
          </a:p>
          <a:p>
            <a:pPr marL="914400" lvl="2" indent="0">
              <a:buNone/>
            </a:pPr>
            <a:endParaRPr lang="en-US" dirty="0"/>
          </a:p>
          <a:p>
            <a:pPr lvl="1"/>
            <a:r>
              <a:rPr lang="en-US" dirty="0"/>
              <a:t>Mobile device use policy</a:t>
            </a:r>
          </a:p>
          <a:p>
            <a:pPr lvl="2"/>
            <a:r>
              <a:rPr lang="en-US" dirty="0"/>
              <a:t>Create a specific policy statement for this risk and require drivers to sign an acknowledgement that they read it </a:t>
            </a:r>
          </a:p>
          <a:p>
            <a:pPr marL="914400" lvl="2" indent="0">
              <a:buNone/>
            </a:pPr>
            <a:endParaRPr lang="en-US" dirty="0"/>
          </a:p>
          <a:p>
            <a:pPr lvl="1"/>
            <a:r>
              <a:rPr lang="en-US" dirty="0"/>
              <a:t>Pre-screening/driver selection</a:t>
            </a:r>
          </a:p>
          <a:p>
            <a:pPr lvl="2"/>
            <a:r>
              <a:rPr lang="en-US" dirty="0"/>
              <a:t>Employees with poor driving records expose your organization to potentially significant liability </a:t>
            </a:r>
          </a:p>
          <a:p>
            <a:pPr lvl="1"/>
            <a:endParaRPr lang="en-US" dirty="0"/>
          </a:p>
        </p:txBody>
      </p:sp>
      <p:sp>
        <p:nvSpPr>
          <p:cNvPr id="7" name="Rectangle 2"/>
          <p:cNvSpPr txBox="1">
            <a:spLocks noChangeArrowheads="1"/>
          </p:cNvSpPr>
          <p:nvPr/>
        </p:nvSpPr>
        <p:spPr>
          <a:xfrm>
            <a:off x="492463" y="369266"/>
            <a:ext cx="8048422" cy="11291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300" b="1" dirty="0">
                <a:solidFill>
                  <a:srgbClr val="002060"/>
                </a:solidFill>
                <a:latin typeface="+mn-lt"/>
              </a:rPr>
              <a:t>Minimizing the Risk – </a:t>
            </a:r>
          </a:p>
          <a:p>
            <a:pPr>
              <a:defRPr/>
            </a:pPr>
            <a:r>
              <a:rPr lang="en-US" altLang="en-US" sz="4300" b="1" dirty="0">
                <a:solidFill>
                  <a:srgbClr val="002060"/>
                </a:solidFill>
                <a:latin typeface="+mn-lt"/>
              </a:rPr>
              <a:t>Administrative Controls </a:t>
            </a:r>
          </a:p>
        </p:txBody>
      </p:sp>
    </p:spTree>
    <p:extLst>
      <p:ext uri="{BB962C8B-B14F-4D97-AF65-F5344CB8AC3E}">
        <p14:creationId xmlns:p14="http://schemas.microsoft.com/office/powerpoint/2010/main" val="1469893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4"/>
            <a:ext cx="7886700" cy="4849495"/>
          </a:xfrm>
        </p:spPr>
        <p:txBody>
          <a:bodyPr>
            <a:normAutofit/>
          </a:bodyPr>
          <a:lstStyle/>
          <a:p>
            <a:pPr marL="0" indent="0">
              <a:buNone/>
            </a:pPr>
            <a:r>
              <a:rPr lang="en-US" b="1" dirty="0"/>
              <a:t>Create a Written Fleet Safety Auto Program. </a:t>
            </a:r>
          </a:p>
          <a:p>
            <a:pPr marL="0" indent="0">
              <a:buNone/>
            </a:pPr>
            <a:r>
              <a:rPr lang="en-US" b="1" dirty="0"/>
              <a:t>Key items to include - continued: </a:t>
            </a:r>
          </a:p>
          <a:p>
            <a:pPr marL="0" indent="0">
              <a:buNone/>
            </a:pPr>
            <a:endParaRPr lang="en-US" sz="1800" dirty="0"/>
          </a:p>
          <a:p>
            <a:pPr lvl="1"/>
            <a:r>
              <a:rPr lang="en-US" dirty="0"/>
              <a:t>Driver training and continuing education</a:t>
            </a:r>
          </a:p>
          <a:p>
            <a:pPr lvl="2"/>
            <a:r>
              <a:rPr lang="en-US" dirty="0"/>
              <a:t>Safety meetings</a:t>
            </a:r>
          </a:p>
          <a:p>
            <a:pPr lvl="2"/>
            <a:r>
              <a:rPr lang="en-US" dirty="0"/>
              <a:t>In-house/in-person trainings or online training modules</a:t>
            </a:r>
          </a:p>
          <a:p>
            <a:pPr marL="914400" lvl="2" indent="0">
              <a:buNone/>
            </a:pPr>
            <a:endParaRPr lang="en-US" dirty="0"/>
          </a:p>
          <a:p>
            <a:pPr lvl="1"/>
            <a:r>
              <a:rPr lang="en-US" dirty="0"/>
              <a:t>Vehicle maintenance and inspections</a:t>
            </a:r>
          </a:p>
          <a:p>
            <a:pPr lvl="2"/>
            <a:r>
              <a:rPr lang="en-US" dirty="0"/>
              <a:t>Use checklists</a:t>
            </a:r>
          </a:p>
          <a:p>
            <a:pPr lvl="2"/>
            <a:endParaRPr lang="en-US" dirty="0"/>
          </a:p>
          <a:p>
            <a:pPr lvl="1"/>
            <a:r>
              <a:rPr lang="en-US" dirty="0"/>
              <a:t>Crash procedures and reporting forms</a:t>
            </a:r>
          </a:p>
          <a:p>
            <a:pPr lvl="2"/>
            <a:r>
              <a:rPr lang="en-US" dirty="0"/>
              <a:t>Educate employees on the steps they need to take after a crash</a:t>
            </a:r>
          </a:p>
          <a:p>
            <a:pPr lvl="2"/>
            <a:r>
              <a:rPr lang="en-US" dirty="0"/>
              <a:t>Create a vehicle accident form designed to gather all the pertinent information and ensure employees have access to it</a:t>
            </a:r>
          </a:p>
          <a:p>
            <a:pPr lvl="1"/>
            <a:endParaRPr lang="en-US" dirty="0"/>
          </a:p>
        </p:txBody>
      </p:sp>
      <p:sp>
        <p:nvSpPr>
          <p:cNvPr id="7" name="Rectangle 2"/>
          <p:cNvSpPr txBox="1">
            <a:spLocks noChangeArrowheads="1"/>
          </p:cNvSpPr>
          <p:nvPr/>
        </p:nvSpPr>
        <p:spPr>
          <a:xfrm>
            <a:off x="492463" y="369266"/>
            <a:ext cx="8048422" cy="11291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300" b="1" dirty="0">
                <a:solidFill>
                  <a:srgbClr val="002060"/>
                </a:solidFill>
                <a:latin typeface="+mn-lt"/>
              </a:rPr>
              <a:t>Minimizing the Risk – </a:t>
            </a:r>
          </a:p>
          <a:p>
            <a:pPr>
              <a:defRPr/>
            </a:pPr>
            <a:r>
              <a:rPr lang="en-US" altLang="en-US" sz="4300" b="1" dirty="0">
                <a:solidFill>
                  <a:srgbClr val="002060"/>
                </a:solidFill>
                <a:latin typeface="+mn-lt"/>
              </a:rPr>
              <a:t>Administrative Controls </a:t>
            </a:r>
          </a:p>
        </p:txBody>
      </p:sp>
    </p:spTree>
    <p:extLst>
      <p:ext uri="{BB962C8B-B14F-4D97-AF65-F5344CB8AC3E}">
        <p14:creationId xmlns:p14="http://schemas.microsoft.com/office/powerpoint/2010/main" val="3036341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b="1" dirty="0"/>
              <a:t>Driver Record Monitoring:</a:t>
            </a:r>
          </a:p>
          <a:p>
            <a:pPr lvl="1"/>
            <a:r>
              <a:rPr lang="en-US" sz="2400" dirty="0"/>
              <a:t>Pre-employment screens</a:t>
            </a:r>
          </a:p>
          <a:p>
            <a:pPr lvl="1"/>
            <a:r>
              <a:rPr lang="en-US" sz="2400" dirty="0"/>
              <a:t>Periodic checks (i.e., annually) and monitoring (i.e., real time).</a:t>
            </a:r>
          </a:p>
          <a:p>
            <a:pPr lvl="1"/>
            <a:r>
              <a:rPr lang="en-US" sz="2400" dirty="0"/>
              <a:t>Sources for driving records (i.e., motor vehicle record):</a:t>
            </a:r>
          </a:p>
          <a:p>
            <a:pPr lvl="2"/>
            <a:r>
              <a:rPr lang="en-US" sz="2400" dirty="0"/>
              <a:t>Insurance agent/broker – GO / NO GO</a:t>
            </a:r>
          </a:p>
          <a:p>
            <a:pPr lvl="2"/>
            <a:r>
              <a:rPr lang="en-US" sz="2400" dirty="0"/>
              <a:t>Michigan Secretary of State Subscription Service ($11/record)</a:t>
            </a:r>
          </a:p>
          <a:p>
            <a:pPr lvl="2"/>
            <a:r>
              <a:rPr lang="en-US" sz="2400" dirty="0"/>
              <a:t>Third-party solutions such as iiX (</a:t>
            </a:r>
            <a:r>
              <a:rPr lang="en-US" sz="2400" dirty="0">
                <a:hlinkClick r:id="rId3"/>
              </a:rPr>
              <a:t>https://www.verisk.com/iix/</a:t>
            </a:r>
            <a:r>
              <a:rPr lang="en-US" sz="2400" dirty="0"/>
              <a:t>)</a:t>
            </a:r>
          </a:p>
          <a:p>
            <a:pPr marL="914400" lvl="2" indent="0">
              <a:buNone/>
            </a:pPr>
            <a:endParaRPr lang="en-US" dirty="0"/>
          </a:p>
          <a:p>
            <a:pPr lvl="1"/>
            <a:endParaRPr lang="en-US" dirty="0"/>
          </a:p>
        </p:txBody>
      </p:sp>
      <p:sp>
        <p:nvSpPr>
          <p:cNvPr id="7" name="Rectangle 2"/>
          <p:cNvSpPr txBox="1">
            <a:spLocks noChangeArrowheads="1"/>
          </p:cNvSpPr>
          <p:nvPr/>
        </p:nvSpPr>
        <p:spPr>
          <a:xfrm>
            <a:off x="492463" y="369266"/>
            <a:ext cx="8048422" cy="11291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300" b="1" dirty="0">
                <a:solidFill>
                  <a:srgbClr val="002060"/>
                </a:solidFill>
                <a:latin typeface="+mn-lt"/>
              </a:rPr>
              <a:t>Minimizing the Risk – </a:t>
            </a:r>
          </a:p>
          <a:p>
            <a:pPr>
              <a:defRPr/>
            </a:pPr>
            <a:r>
              <a:rPr lang="en-US" altLang="en-US" sz="4300" b="1" dirty="0">
                <a:solidFill>
                  <a:srgbClr val="002060"/>
                </a:solidFill>
                <a:latin typeface="+mn-lt"/>
              </a:rPr>
              <a:t>Administrative Controls </a:t>
            </a:r>
          </a:p>
        </p:txBody>
      </p:sp>
    </p:spTree>
    <p:extLst>
      <p:ext uri="{BB962C8B-B14F-4D97-AF65-F5344CB8AC3E}">
        <p14:creationId xmlns:p14="http://schemas.microsoft.com/office/powerpoint/2010/main" val="181012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230" y="1896643"/>
            <a:ext cx="7282887" cy="3751991"/>
          </a:xfrm>
        </p:spPr>
        <p:txBody>
          <a:bodyPr/>
          <a:lstStyle/>
          <a:p>
            <a:r>
              <a:rPr lang="en-US" b="1" dirty="0"/>
              <a:t>Sara Gibson</a:t>
            </a:r>
            <a:r>
              <a:rPr lang="en-US" dirty="0"/>
              <a:t>, CRM – Risk Control Consultant</a:t>
            </a:r>
          </a:p>
          <a:p>
            <a:pPr marL="0" indent="0">
              <a:buNone/>
            </a:pPr>
            <a:endParaRPr lang="en-US" dirty="0"/>
          </a:p>
          <a:p>
            <a:pPr marL="0" indent="0">
              <a:buNone/>
            </a:pPr>
            <a:endParaRPr lang="en-US" dirty="0"/>
          </a:p>
          <a:p>
            <a:pPr marL="0" indent="0">
              <a:buNone/>
            </a:pPr>
            <a:endParaRPr lang="en-US" dirty="0"/>
          </a:p>
          <a:p>
            <a:endParaRPr lang="en-US" b="1" dirty="0"/>
          </a:p>
          <a:p>
            <a:r>
              <a:rPr lang="en-US" b="1" dirty="0"/>
              <a:t>Adam Wilberding </a:t>
            </a:r>
            <a:r>
              <a:rPr lang="en-US" dirty="0"/>
              <a:t>– Strategic Safety Director of Loss Control Services</a:t>
            </a:r>
          </a:p>
          <a:p>
            <a:pPr marL="0" indent="0" algn="ctr">
              <a:buNone/>
            </a:pPr>
            <a:endParaRPr lang="en-US" dirty="0"/>
          </a:p>
        </p:txBody>
      </p:sp>
      <p:sp>
        <p:nvSpPr>
          <p:cNvPr id="7" name="Rectangle 2"/>
          <p:cNvSpPr txBox="1">
            <a:spLocks noChangeArrowheads="1"/>
          </p:cNvSpPr>
          <p:nvPr/>
        </p:nvSpPr>
        <p:spPr>
          <a:xfrm>
            <a:off x="492463" y="369266"/>
            <a:ext cx="8048422" cy="1129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000" b="1" dirty="0">
                <a:solidFill>
                  <a:srgbClr val="002060"/>
                </a:solidFill>
                <a:latin typeface="+mn-lt"/>
              </a:rPr>
              <a:t>Presenters</a:t>
            </a:r>
            <a:endParaRPr lang="en-US" altLang="en-US" b="1" dirty="0">
              <a:solidFill>
                <a:srgbClr val="002060"/>
              </a:solidFill>
              <a:latin typeface="+mn-lt"/>
            </a:endParaRPr>
          </a:p>
        </p:txBody>
      </p:sp>
      <p:pic>
        <p:nvPicPr>
          <p:cNvPr id="8" name="Picture 7" descr="Text&#10;&#10;Description automatically generated">
            <a:extLst>
              <a:ext uri="{FF2B5EF4-FFF2-40B4-BE49-F238E27FC236}">
                <a16:creationId xmlns:a16="http://schemas.microsoft.com/office/drawing/2014/main" id="{D19DA9FF-1816-4DE3-B342-76ACE9211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727" y="4651009"/>
            <a:ext cx="2126545" cy="540424"/>
          </a:xfrm>
          <a:prstGeom prst="rect">
            <a:avLst/>
          </a:prstGeom>
        </p:spPr>
      </p:pic>
      <p:pic>
        <p:nvPicPr>
          <p:cNvPr id="9" name="Picture 8">
            <a:extLst>
              <a:ext uri="{FF2B5EF4-FFF2-40B4-BE49-F238E27FC236}">
                <a16:creationId xmlns:a16="http://schemas.microsoft.com/office/drawing/2014/main" id="{3FFF81E3-CC9B-4180-BEC8-E08AB1063579}"/>
              </a:ext>
            </a:extLst>
          </p:cNvPr>
          <p:cNvPicPr>
            <a:picLocks noChangeAspect="1"/>
          </p:cNvPicPr>
          <p:nvPr/>
        </p:nvPicPr>
        <p:blipFill>
          <a:blip r:embed="rId4"/>
          <a:stretch>
            <a:fillRect/>
          </a:stretch>
        </p:blipFill>
        <p:spPr>
          <a:xfrm>
            <a:off x="2586605" y="2303737"/>
            <a:ext cx="3506183" cy="1157314"/>
          </a:xfrm>
          <a:prstGeom prst="rect">
            <a:avLst/>
          </a:prstGeom>
        </p:spPr>
      </p:pic>
    </p:spTree>
    <p:extLst>
      <p:ext uri="{BB962C8B-B14F-4D97-AF65-F5344CB8AC3E}">
        <p14:creationId xmlns:p14="http://schemas.microsoft.com/office/powerpoint/2010/main" val="3779734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t>Education vs Training:</a:t>
            </a:r>
          </a:p>
          <a:p>
            <a:pPr lvl="1"/>
            <a:r>
              <a:rPr lang="en-US" dirty="0"/>
              <a:t>Education to form beliefs (Why)</a:t>
            </a:r>
          </a:p>
          <a:p>
            <a:pPr lvl="1"/>
            <a:r>
              <a:rPr lang="en-US" dirty="0"/>
              <a:t>Training to form behaviors (What, When, Where and How), which leads to habits</a:t>
            </a:r>
          </a:p>
          <a:p>
            <a:pPr lvl="1"/>
            <a:r>
              <a:rPr lang="en-US" dirty="0"/>
              <a:t>Shorter duration and more frequent; 7 times.</a:t>
            </a:r>
          </a:p>
          <a:p>
            <a:pPr marL="0" indent="0">
              <a:buNone/>
            </a:pPr>
            <a:r>
              <a:rPr lang="en-US" b="1" dirty="0"/>
              <a:t>Appropriate Curriculum:</a:t>
            </a:r>
          </a:p>
          <a:p>
            <a:pPr lvl="1"/>
            <a:r>
              <a:rPr lang="en-US" dirty="0"/>
              <a:t>Distracted driving awareness and dangers of cognitive distraction (even with hands-free devices)</a:t>
            </a:r>
          </a:p>
          <a:p>
            <a:pPr lvl="1"/>
            <a:r>
              <a:rPr lang="en-US" dirty="0"/>
              <a:t>Defensive driving</a:t>
            </a:r>
          </a:p>
          <a:p>
            <a:pPr lvl="1"/>
            <a:r>
              <a:rPr lang="en-US" dirty="0"/>
              <a:t>Vehicle inspection (e.g. tires) and operation (i.e., proper mirror adjustments, etc.)</a:t>
            </a:r>
          </a:p>
        </p:txBody>
      </p:sp>
      <p:sp>
        <p:nvSpPr>
          <p:cNvPr id="7" name="Rectangle 2"/>
          <p:cNvSpPr txBox="1">
            <a:spLocks noChangeArrowheads="1"/>
          </p:cNvSpPr>
          <p:nvPr/>
        </p:nvSpPr>
        <p:spPr>
          <a:xfrm>
            <a:off x="492463" y="369266"/>
            <a:ext cx="8048422" cy="11291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300" b="1" dirty="0">
                <a:solidFill>
                  <a:srgbClr val="002060"/>
                </a:solidFill>
                <a:latin typeface="+mn-lt"/>
              </a:rPr>
              <a:t>Minimizing the Risk – </a:t>
            </a:r>
          </a:p>
          <a:p>
            <a:pPr>
              <a:defRPr/>
            </a:pPr>
            <a:r>
              <a:rPr lang="en-US" altLang="en-US" sz="4300" b="1" dirty="0">
                <a:solidFill>
                  <a:srgbClr val="002060"/>
                </a:solidFill>
                <a:latin typeface="+mn-lt"/>
              </a:rPr>
              <a:t>Administrative Controls </a:t>
            </a:r>
          </a:p>
        </p:txBody>
      </p:sp>
    </p:spTree>
    <p:extLst>
      <p:ext uri="{BB962C8B-B14F-4D97-AF65-F5344CB8AC3E}">
        <p14:creationId xmlns:p14="http://schemas.microsoft.com/office/powerpoint/2010/main" val="643889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t>Appropriate Curriculum – continued:</a:t>
            </a:r>
          </a:p>
          <a:p>
            <a:pPr lvl="1"/>
            <a:r>
              <a:rPr lang="en-US" dirty="0"/>
              <a:t>Slip/Trip and Fall Prevention</a:t>
            </a:r>
          </a:p>
          <a:p>
            <a:pPr lvl="2"/>
            <a:r>
              <a:rPr lang="en-US" dirty="0"/>
              <a:t>Hazard identification and correction</a:t>
            </a:r>
          </a:p>
          <a:p>
            <a:pPr lvl="2"/>
            <a:r>
              <a:rPr lang="en-US" dirty="0"/>
              <a:t>Technique (i.e., penguin walk)</a:t>
            </a:r>
          </a:p>
          <a:p>
            <a:pPr lvl="2"/>
            <a:r>
              <a:rPr lang="en-US" dirty="0"/>
              <a:t>Footwear (i.e., Shoes for Crews and Yaktrax style ice grips)</a:t>
            </a:r>
          </a:p>
          <a:p>
            <a:pPr lvl="1"/>
            <a:r>
              <a:rPr lang="en-US" dirty="0"/>
              <a:t>Workplace Violence Prevention</a:t>
            </a:r>
          </a:p>
          <a:p>
            <a:pPr lvl="2"/>
            <a:r>
              <a:rPr lang="en-US" dirty="0"/>
              <a:t>How to deal with difficult people</a:t>
            </a:r>
          </a:p>
          <a:p>
            <a:pPr lvl="2"/>
            <a:r>
              <a:rPr lang="en-US" dirty="0"/>
              <a:t>De-escalation techniques</a:t>
            </a:r>
          </a:p>
          <a:p>
            <a:pPr lvl="2"/>
            <a:r>
              <a:rPr lang="en-US" dirty="0"/>
              <a:t>Delivery procedures</a:t>
            </a:r>
          </a:p>
        </p:txBody>
      </p:sp>
      <p:sp>
        <p:nvSpPr>
          <p:cNvPr id="7" name="Rectangle 2"/>
          <p:cNvSpPr txBox="1">
            <a:spLocks noChangeArrowheads="1"/>
          </p:cNvSpPr>
          <p:nvPr/>
        </p:nvSpPr>
        <p:spPr>
          <a:xfrm>
            <a:off x="492463" y="369266"/>
            <a:ext cx="8048422" cy="11291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300" b="1" dirty="0">
                <a:solidFill>
                  <a:srgbClr val="002060"/>
                </a:solidFill>
                <a:latin typeface="+mn-lt"/>
              </a:rPr>
              <a:t>Minimizing the Risk – </a:t>
            </a:r>
          </a:p>
          <a:p>
            <a:pPr>
              <a:defRPr/>
            </a:pPr>
            <a:r>
              <a:rPr lang="en-US" altLang="en-US" sz="4300" b="1" dirty="0">
                <a:solidFill>
                  <a:srgbClr val="002060"/>
                </a:solidFill>
                <a:latin typeface="+mn-lt"/>
              </a:rPr>
              <a:t>Administrative Controls </a:t>
            </a:r>
          </a:p>
        </p:txBody>
      </p:sp>
    </p:spTree>
    <p:extLst>
      <p:ext uri="{BB962C8B-B14F-4D97-AF65-F5344CB8AC3E}">
        <p14:creationId xmlns:p14="http://schemas.microsoft.com/office/powerpoint/2010/main" val="2798009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t>Reporting and Investigation:</a:t>
            </a:r>
          </a:p>
          <a:p>
            <a:pPr lvl="1"/>
            <a:r>
              <a:rPr lang="en-US" dirty="0"/>
              <a:t>Written forms to collect facts from employee(s), witness(es), and supervisor(s)</a:t>
            </a:r>
          </a:p>
          <a:p>
            <a:pPr lvl="1"/>
            <a:r>
              <a:rPr lang="en-US" dirty="0"/>
              <a:t>Management investigation of all incidents (accidents and near misses).</a:t>
            </a:r>
          </a:p>
          <a:p>
            <a:pPr lvl="1"/>
            <a:r>
              <a:rPr lang="en-US" dirty="0"/>
              <a:t>Chargeable vs preventable</a:t>
            </a:r>
          </a:p>
        </p:txBody>
      </p:sp>
      <p:sp>
        <p:nvSpPr>
          <p:cNvPr id="7" name="Rectangle 2"/>
          <p:cNvSpPr txBox="1">
            <a:spLocks noChangeArrowheads="1"/>
          </p:cNvSpPr>
          <p:nvPr/>
        </p:nvSpPr>
        <p:spPr>
          <a:xfrm>
            <a:off x="492463" y="369266"/>
            <a:ext cx="8048422" cy="11291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300" b="1" dirty="0">
                <a:solidFill>
                  <a:srgbClr val="002060"/>
                </a:solidFill>
                <a:latin typeface="+mn-lt"/>
              </a:rPr>
              <a:t>Minimizing the Risk – </a:t>
            </a:r>
          </a:p>
          <a:p>
            <a:pPr>
              <a:defRPr/>
            </a:pPr>
            <a:r>
              <a:rPr lang="en-US" altLang="en-US" sz="4300" b="1" dirty="0">
                <a:solidFill>
                  <a:srgbClr val="002060"/>
                </a:solidFill>
                <a:latin typeface="+mn-lt"/>
              </a:rPr>
              <a:t>Administrative Controls </a:t>
            </a:r>
          </a:p>
        </p:txBody>
      </p:sp>
    </p:spTree>
    <p:extLst>
      <p:ext uri="{BB962C8B-B14F-4D97-AF65-F5344CB8AC3E}">
        <p14:creationId xmlns:p14="http://schemas.microsoft.com/office/powerpoint/2010/main" val="3394564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0600" y="1927277"/>
            <a:ext cx="5435600" cy="3647613"/>
          </a:xfrm>
        </p:spPr>
        <p:txBody>
          <a:bodyPr>
            <a:normAutofit/>
          </a:bodyPr>
          <a:lstStyle/>
          <a:p>
            <a:r>
              <a:rPr lang="en-US" b="1" dirty="0"/>
              <a:t>Charter Communications – Michigan</a:t>
            </a:r>
          </a:p>
          <a:p>
            <a:pPr lvl="1"/>
            <a:r>
              <a:rPr lang="en-US" dirty="0"/>
              <a:t>After implementing a fleet safety program, their motor vehicle crashes reduced by 30%</a:t>
            </a:r>
          </a:p>
          <a:p>
            <a:r>
              <a:rPr lang="en-US" b="1" dirty="0"/>
              <a:t>Gallagher Client </a:t>
            </a:r>
          </a:p>
          <a:p>
            <a:pPr lvl="1"/>
            <a:r>
              <a:rPr lang="en-US" dirty="0"/>
              <a:t>Over a 2 year period had 33 claims that incurred $235,237</a:t>
            </a:r>
          </a:p>
          <a:p>
            <a:pPr lvl="1"/>
            <a:r>
              <a:rPr lang="en-US" dirty="0"/>
              <a:t>Created program, sent notice to employees bringing attention to the increased claims, and had them sign acknowledgement </a:t>
            </a:r>
          </a:p>
          <a:p>
            <a:pPr lvl="1"/>
            <a:r>
              <a:rPr lang="en-US" dirty="0"/>
              <a:t>The following year, they dropped to 5 claims with a cost of $11,301</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60" y="1927277"/>
            <a:ext cx="3002063" cy="2798302"/>
          </a:xfrm>
          <a:prstGeom prst="rect">
            <a:avLst/>
          </a:prstGeom>
        </p:spPr>
      </p:pic>
      <p:sp>
        <p:nvSpPr>
          <p:cNvPr id="5" name="Rectangle 2"/>
          <p:cNvSpPr txBox="1">
            <a:spLocks noChangeArrowheads="1"/>
          </p:cNvSpPr>
          <p:nvPr/>
        </p:nvSpPr>
        <p:spPr>
          <a:xfrm>
            <a:off x="517863" y="252415"/>
            <a:ext cx="8048422" cy="1129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000" b="1" dirty="0">
                <a:solidFill>
                  <a:srgbClr val="002060"/>
                </a:solidFill>
                <a:latin typeface="+mn-lt"/>
              </a:rPr>
              <a:t>Success Stories</a:t>
            </a:r>
          </a:p>
        </p:txBody>
      </p:sp>
    </p:spTree>
    <p:extLst>
      <p:ext uri="{BB962C8B-B14F-4D97-AF65-F5344CB8AC3E}">
        <p14:creationId xmlns:p14="http://schemas.microsoft.com/office/powerpoint/2010/main" val="1061588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3215"/>
            <a:ext cx="7886700" cy="1325563"/>
          </a:xfrm>
        </p:spPr>
        <p:txBody>
          <a:bodyPr>
            <a:normAutofit/>
          </a:bodyPr>
          <a:lstStyle/>
          <a:p>
            <a:pPr>
              <a:defRPr/>
            </a:pPr>
            <a:r>
              <a:rPr lang="en-US" altLang="en-US" sz="4000" b="1" dirty="0">
                <a:solidFill>
                  <a:srgbClr val="002060"/>
                </a:solidFill>
                <a:latin typeface="+mn-lt"/>
              </a:rPr>
              <a:t>COVID-19</a:t>
            </a:r>
          </a:p>
        </p:txBody>
      </p:sp>
      <p:sp>
        <p:nvSpPr>
          <p:cNvPr id="3" name="Content Placeholder 2"/>
          <p:cNvSpPr>
            <a:spLocks noGrp="1"/>
          </p:cNvSpPr>
          <p:nvPr>
            <p:ph idx="1"/>
          </p:nvPr>
        </p:nvSpPr>
        <p:spPr>
          <a:xfrm>
            <a:off x="628650" y="1921386"/>
            <a:ext cx="7886700" cy="4351338"/>
          </a:xfrm>
        </p:spPr>
        <p:txBody>
          <a:bodyPr>
            <a:normAutofit fontScale="62500" lnSpcReduction="20000"/>
          </a:bodyPr>
          <a:lstStyle/>
          <a:p>
            <a:pPr marL="0" indent="0">
              <a:buNone/>
            </a:pPr>
            <a:r>
              <a:rPr lang="en-US" altLang="en-US" sz="2900" b="1" dirty="0">
                <a:solidFill>
                  <a:schemeClr val="accent2"/>
                </a:solidFill>
              </a:rPr>
              <a:t>Keys Areas Consider</a:t>
            </a:r>
          </a:p>
          <a:p>
            <a:pPr marL="0" indent="0">
              <a:buNone/>
            </a:pPr>
            <a:endParaRPr lang="en-US" dirty="0"/>
          </a:p>
          <a:p>
            <a:pPr marL="0" indent="0">
              <a:buNone/>
            </a:pPr>
            <a:r>
              <a:rPr lang="en-US" sz="2900" b="1" dirty="0">
                <a:solidFill>
                  <a:srgbClr val="FF0000"/>
                </a:solidFill>
              </a:rPr>
              <a:t>Employee Education</a:t>
            </a:r>
          </a:p>
          <a:p>
            <a:pPr marL="342900" indent="-342900">
              <a:buClr>
                <a:schemeClr val="accent2"/>
              </a:buClr>
            </a:pPr>
            <a:r>
              <a:rPr lang="en-US" sz="2900" dirty="0">
                <a:solidFill>
                  <a:schemeClr val="tx2"/>
                </a:solidFill>
              </a:rPr>
              <a:t>Don’t come to work if symptomatic</a:t>
            </a:r>
          </a:p>
          <a:p>
            <a:pPr marL="342900" indent="-342900">
              <a:buClr>
                <a:schemeClr val="accent2"/>
              </a:buClr>
            </a:pPr>
            <a:r>
              <a:rPr lang="en-US" sz="2900" dirty="0">
                <a:solidFill>
                  <a:schemeClr val="tx2"/>
                </a:solidFill>
              </a:rPr>
              <a:t>Social distancing</a:t>
            </a:r>
          </a:p>
          <a:p>
            <a:pPr marL="342900" indent="-342900">
              <a:buClr>
                <a:schemeClr val="accent2"/>
              </a:buClr>
            </a:pPr>
            <a:r>
              <a:rPr lang="en-US" sz="2900" dirty="0">
                <a:solidFill>
                  <a:schemeClr val="tx2"/>
                </a:solidFill>
              </a:rPr>
              <a:t>Post educational signage as reminders</a:t>
            </a:r>
          </a:p>
          <a:p>
            <a:pPr marL="0" indent="0">
              <a:buClr>
                <a:schemeClr val="accent2"/>
              </a:buClr>
              <a:buNone/>
            </a:pPr>
            <a:endParaRPr lang="en-US" dirty="0">
              <a:solidFill>
                <a:schemeClr val="tx2"/>
              </a:solidFill>
            </a:endParaRPr>
          </a:p>
          <a:p>
            <a:pPr marL="0" indent="0">
              <a:buNone/>
            </a:pPr>
            <a:r>
              <a:rPr lang="en-US" sz="2900" b="1" dirty="0">
                <a:solidFill>
                  <a:srgbClr val="FF0000"/>
                </a:solidFill>
              </a:rPr>
              <a:t>Physical Safety</a:t>
            </a:r>
          </a:p>
          <a:p>
            <a:pPr marL="342900" indent="-342900">
              <a:buClr>
                <a:schemeClr val="accent2"/>
              </a:buClr>
            </a:pPr>
            <a:r>
              <a:rPr lang="en-US" sz="2900" dirty="0">
                <a:solidFill>
                  <a:schemeClr val="tx2"/>
                </a:solidFill>
              </a:rPr>
              <a:t>PPE</a:t>
            </a:r>
          </a:p>
          <a:p>
            <a:pPr marL="342900" indent="-342900">
              <a:buClr>
                <a:schemeClr val="accent2"/>
              </a:buClr>
            </a:pPr>
            <a:r>
              <a:rPr lang="en-US" sz="2900" dirty="0">
                <a:solidFill>
                  <a:schemeClr val="tx2"/>
                </a:solidFill>
              </a:rPr>
              <a:t>Enhanced cleaning </a:t>
            </a:r>
          </a:p>
          <a:p>
            <a:pPr marL="342900" indent="-342900">
              <a:buClr>
                <a:schemeClr val="accent2"/>
              </a:buClr>
            </a:pPr>
            <a:r>
              <a:rPr lang="en-US" sz="2900" dirty="0">
                <a:solidFill>
                  <a:schemeClr val="tx2"/>
                </a:solidFill>
              </a:rPr>
              <a:t>Temperature checks</a:t>
            </a:r>
          </a:p>
          <a:p>
            <a:pPr marL="342900" indent="-342900">
              <a:buClr>
                <a:schemeClr val="accent2"/>
              </a:buClr>
            </a:pPr>
            <a:r>
              <a:rPr lang="en-US" sz="2900" dirty="0">
                <a:solidFill>
                  <a:schemeClr val="tx2"/>
                </a:solidFill>
              </a:rPr>
              <a:t>Handwashing/sanitizing stations</a:t>
            </a:r>
          </a:p>
          <a:p>
            <a:pPr marL="342900" indent="-342900">
              <a:buClr>
                <a:schemeClr val="accent2"/>
              </a:buClr>
            </a:pPr>
            <a:endParaRPr lang="en-US" sz="2400" dirty="0">
              <a:solidFill>
                <a:schemeClr val="tx2"/>
              </a:solidFill>
            </a:endParaRPr>
          </a:p>
          <a:p>
            <a:pPr marL="342900" indent="-342900">
              <a:buClr>
                <a:schemeClr val="accent2"/>
              </a:buClr>
            </a:pPr>
            <a:endParaRPr lang="en-US" sz="2400" dirty="0">
              <a:solidFill>
                <a:schemeClr val="tx2"/>
              </a:solidFill>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062" y="2278253"/>
            <a:ext cx="3320288" cy="2011680"/>
          </a:xfrm>
          <a:prstGeom prst="rect">
            <a:avLst/>
          </a:prstGeom>
        </p:spPr>
      </p:pic>
    </p:spTree>
    <p:extLst>
      <p:ext uri="{BB962C8B-B14F-4D97-AF65-F5344CB8AC3E}">
        <p14:creationId xmlns:p14="http://schemas.microsoft.com/office/powerpoint/2010/main" val="541553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2250"/>
            <a:ext cx="7886700" cy="1325563"/>
          </a:xfrm>
        </p:spPr>
        <p:txBody>
          <a:bodyPr>
            <a:normAutofit/>
          </a:bodyPr>
          <a:lstStyle/>
          <a:p>
            <a:pPr>
              <a:defRPr/>
            </a:pPr>
            <a:r>
              <a:rPr lang="en-US" altLang="en-US" sz="4000" b="1" dirty="0">
                <a:solidFill>
                  <a:srgbClr val="002060"/>
                </a:solidFill>
                <a:latin typeface="+mn-lt"/>
              </a:rPr>
              <a:t>COVID-19 Resources </a:t>
            </a:r>
          </a:p>
        </p:txBody>
      </p:sp>
      <p:sp>
        <p:nvSpPr>
          <p:cNvPr id="3" name="Content Placeholder 2"/>
          <p:cNvSpPr>
            <a:spLocks noGrp="1"/>
          </p:cNvSpPr>
          <p:nvPr>
            <p:ph idx="1"/>
          </p:nvPr>
        </p:nvSpPr>
        <p:spPr>
          <a:xfrm>
            <a:off x="628650" y="1849414"/>
            <a:ext cx="7886700" cy="5448678"/>
          </a:xfrm>
        </p:spPr>
        <p:txBody>
          <a:bodyPr>
            <a:normAutofit/>
          </a:bodyPr>
          <a:lstStyle/>
          <a:p>
            <a:pPr marL="342900" indent="-342900">
              <a:buClr>
                <a:schemeClr val="accent2"/>
              </a:buClr>
            </a:pPr>
            <a:r>
              <a:rPr lang="en-US" sz="2400" b="1" dirty="0"/>
              <a:t>CDC’s Guidance for Restaurants and Bars:</a:t>
            </a:r>
          </a:p>
          <a:p>
            <a:pPr marL="800100" lvl="1" indent="-342900">
              <a:buClr>
                <a:schemeClr val="accent2"/>
              </a:buClr>
            </a:pPr>
            <a:r>
              <a:rPr lang="en-US" dirty="0">
                <a:hlinkClick r:id="rId3"/>
              </a:rPr>
              <a:t>https://www.cdc.gov/coronavirus/2019-ncov/community/organizations/business-employers/bars-restaurants.html</a:t>
            </a:r>
            <a:r>
              <a:rPr lang="en-US" dirty="0"/>
              <a:t> </a:t>
            </a:r>
            <a:endParaRPr lang="en-US" dirty="0">
              <a:solidFill>
                <a:schemeClr val="tx2"/>
              </a:solidFill>
            </a:endParaRPr>
          </a:p>
          <a:p>
            <a:pPr marL="342900" indent="-342900">
              <a:buClr>
                <a:schemeClr val="accent2"/>
              </a:buClr>
            </a:pPr>
            <a:r>
              <a:rPr lang="en-US" sz="2400" b="1" dirty="0"/>
              <a:t>OSHA’s Guidance on Preparing Workforces for COVID-19</a:t>
            </a:r>
          </a:p>
          <a:p>
            <a:pPr marL="800100" lvl="1" indent="-342900">
              <a:buClr>
                <a:schemeClr val="accent2"/>
              </a:buClr>
            </a:pPr>
            <a:r>
              <a:rPr lang="en-US" dirty="0">
                <a:hlinkClick r:id="rId4"/>
              </a:rPr>
              <a:t>https://www.osha.gov/Publications/OSHA3990.pdf</a:t>
            </a:r>
            <a:endParaRPr lang="en-US" dirty="0">
              <a:solidFill>
                <a:schemeClr val="tx2"/>
              </a:solidFill>
            </a:endParaRPr>
          </a:p>
          <a:p>
            <a:pPr marL="342900" indent="-342900">
              <a:buClr>
                <a:schemeClr val="accent2"/>
              </a:buClr>
            </a:pPr>
            <a:r>
              <a:rPr lang="en-US" sz="2400" b="1" dirty="0"/>
              <a:t>Gallagher’s Pandemic Information Hub</a:t>
            </a:r>
          </a:p>
          <a:p>
            <a:pPr marL="800100" lvl="1" indent="-342900">
              <a:buClr>
                <a:schemeClr val="accent2"/>
              </a:buClr>
            </a:pPr>
            <a:r>
              <a:rPr lang="en-US" dirty="0">
                <a:hlinkClick r:id="rId5"/>
              </a:rPr>
              <a:t>https://www.ajg.com/us/coronavirus-covid-19-pandemic/</a:t>
            </a:r>
            <a:endParaRPr lang="en-US" dirty="0">
              <a:solidFill>
                <a:schemeClr val="tx2"/>
              </a:solidFill>
            </a:endParaRPr>
          </a:p>
          <a:p>
            <a:pPr marL="342900" indent="-342900">
              <a:buClr>
                <a:schemeClr val="accent2"/>
              </a:buClr>
            </a:pPr>
            <a:r>
              <a:rPr lang="en-US" sz="2400" b="1" dirty="0"/>
              <a:t>Training</a:t>
            </a:r>
          </a:p>
          <a:p>
            <a:pPr marL="800100" lvl="1" indent="-342900">
              <a:buClr>
                <a:schemeClr val="accent2"/>
              </a:buClr>
            </a:pPr>
            <a:r>
              <a:rPr lang="en-US" dirty="0">
                <a:solidFill>
                  <a:schemeClr val="tx2"/>
                </a:solidFill>
                <a:hlinkClick r:id="rId6"/>
              </a:rPr>
              <a:t>http://gbriskcontrol.com/</a:t>
            </a:r>
            <a:endParaRPr lang="en-US" dirty="0">
              <a:solidFill>
                <a:schemeClr val="tx2"/>
              </a:solidFill>
            </a:endParaRPr>
          </a:p>
          <a:p>
            <a:pPr marL="800100" lvl="1" indent="-342900">
              <a:buClr>
                <a:schemeClr val="accent2"/>
              </a:buClr>
            </a:pPr>
            <a:r>
              <a:rPr lang="en-US" dirty="0">
                <a:solidFill>
                  <a:schemeClr val="tx2"/>
                </a:solidFill>
                <a:hlinkClick r:id="rId5"/>
              </a:rPr>
              <a:t>Pandemic preparedness modules </a:t>
            </a:r>
            <a:endParaRPr lang="en-US" dirty="0">
              <a:solidFill>
                <a:schemeClr val="tx2"/>
              </a:solidFill>
            </a:endParaRPr>
          </a:p>
          <a:p>
            <a:pPr marL="800100" lvl="1" indent="-342900">
              <a:buClr>
                <a:schemeClr val="accent2"/>
              </a:buClr>
            </a:pPr>
            <a:r>
              <a:rPr lang="en-US" dirty="0">
                <a:solidFill>
                  <a:schemeClr val="tx2"/>
                </a:solidFill>
                <a:hlinkClick r:id="rId7"/>
              </a:rPr>
              <a:t>CDC learning connection</a:t>
            </a:r>
            <a:endParaRPr lang="en-US" dirty="0">
              <a:solidFill>
                <a:schemeClr val="tx2"/>
              </a:solidFill>
            </a:endParaRPr>
          </a:p>
          <a:p>
            <a:pPr marL="800100" lvl="1" indent="-342900">
              <a:buClr>
                <a:schemeClr val="accent2"/>
              </a:buClr>
            </a:pPr>
            <a:r>
              <a:rPr lang="en-US" dirty="0">
                <a:solidFill>
                  <a:schemeClr val="tx2"/>
                </a:solidFill>
                <a:hlinkClick r:id="rId8"/>
              </a:rPr>
              <a:t>Safety source productions </a:t>
            </a:r>
            <a:endParaRPr lang="en-US" dirty="0">
              <a:solidFill>
                <a:schemeClr val="tx2"/>
              </a:solidFill>
            </a:endParaRPr>
          </a:p>
          <a:p>
            <a:pPr marL="800100" lvl="1" indent="-342900">
              <a:buClr>
                <a:schemeClr val="accent2"/>
              </a:buClr>
            </a:pPr>
            <a:endParaRPr lang="en-US" dirty="0">
              <a:solidFill>
                <a:schemeClr val="tx2"/>
              </a:solidFill>
            </a:endParaRPr>
          </a:p>
          <a:p>
            <a:pPr marL="800100" lvl="1" indent="-342900">
              <a:buClr>
                <a:schemeClr val="accent2"/>
              </a:buClr>
            </a:pPr>
            <a:endParaRPr lang="en-US" dirty="0">
              <a:solidFill>
                <a:schemeClr val="tx2"/>
              </a:solidFill>
            </a:endParaRPr>
          </a:p>
          <a:p>
            <a:pPr marL="800100" lvl="1" indent="-342900">
              <a:buClr>
                <a:schemeClr val="accent2"/>
              </a:buClr>
            </a:pPr>
            <a:endParaRPr lang="en-US" dirty="0">
              <a:solidFill>
                <a:schemeClr val="tx2"/>
              </a:solidFill>
            </a:endParaRPr>
          </a:p>
          <a:p>
            <a:pPr marL="800100" lvl="1" indent="-342900">
              <a:buClr>
                <a:schemeClr val="accent2"/>
              </a:buClr>
            </a:pPr>
            <a:endParaRPr lang="en-US" dirty="0">
              <a:solidFill>
                <a:schemeClr val="tx2"/>
              </a:solidFill>
            </a:endParaRPr>
          </a:p>
          <a:p>
            <a:endParaRPr lang="en-US" dirty="0"/>
          </a:p>
        </p:txBody>
      </p:sp>
    </p:spTree>
    <p:extLst>
      <p:ext uri="{BB962C8B-B14F-4D97-AF65-F5344CB8AC3E}">
        <p14:creationId xmlns:p14="http://schemas.microsoft.com/office/powerpoint/2010/main" val="697163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solidFill>
                  <a:srgbClr val="002060"/>
                </a:solidFill>
                <a:latin typeface="+mn-lt"/>
              </a:rPr>
              <a:t>Resources/Tools</a:t>
            </a:r>
            <a:endParaRPr lang="en-US" sz="4000" dirty="0">
              <a:latin typeface="+mn-lt"/>
            </a:endParaRPr>
          </a:p>
        </p:txBody>
      </p:sp>
      <p:sp>
        <p:nvSpPr>
          <p:cNvPr id="3" name="Content Placeholder 2"/>
          <p:cNvSpPr>
            <a:spLocks noGrp="1"/>
          </p:cNvSpPr>
          <p:nvPr>
            <p:ph idx="1"/>
          </p:nvPr>
        </p:nvSpPr>
        <p:spPr>
          <a:xfrm>
            <a:off x="628650" y="1825625"/>
            <a:ext cx="4222750" cy="4283075"/>
          </a:xfrm>
        </p:spPr>
        <p:txBody>
          <a:bodyPr/>
          <a:lstStyle/>
          <a:p>
            <a:pPr marL="0" indent="0">
              <a:buNone/>
            </a:pPr>
            <a:r>
              <a:rPr lang="en-US" b="1" dirty="0"/>
              <a:t>Templates:</a:t>
            </a:r>
          </a:p>
          <a:p>
            <a:pPr lvl="1"/>
            <a:r>
              <a:rPr lang="en-US" dirty="0"/>
              <a:t>Fleet Safety Program</a:t>
            </a:r>
          </a:p>
          <a:p>
            <a:pPr lvl="1"/>
            <a:r>
              <a:rPr lang="en-US" dirty="0"/>
              <a:t>Accident Investigation Form</a:t>
            </a:r>
          </a:p>
          <a:p>
            <a:pPr lvl="1"/>
            <a:r>
              <a:rPr lang="en-US" dirty="0"/>
              <a:t>Vehicle Inspection Checklist</a:t>
            </a:r>
          </a:p>
        </p:txBody>
      </p:sp>
      <p:pic>
        <p:nvPicPr>
          <p:cNvPr id="4" name="Picture 3"/>
          <p:cNvPicPr>
            <a:picLocks noChangeAspect="1"/>
          </p:cNvPicPr>
          <p:nvPr/>
        </p:nvPicPr>
        <p:blipFill>
          <a:blip r:embed="rId3"/>
          <a:stretch>
            <a:fillRect/>
          </a:stretch>
        </p:blipFill>
        <p:spPr>
          <a:xfrm>
            <a:off x="4394201" y="286604"/>
            <a:ext cx="4624622" cy="6033449"/>
          </a:xfrm>
          <a:prstGeom prst="rect">
            <a:avLst/>
          </a:prstGeom>
        </p:spPr>
      </p:pic>
    </p:spTree>
    <p:extLst>
      <p:ext uri="{BB962C8B-B14F-4D97-AF65-F5344CB8AC3E}">
        <p14:creationId xmlns:p14="http://schemas.microsoft.com/office/powerpoint/2010/main" val="1010826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solidFill>
                  <a:srgbClr val="002060"/>
                </a:solidFill>
                <a:latin typeface="+mn-lt"/>
              </a:rPr>
              <a:t>Resources/Tools</a:t>
            </a:r>
            <a:endParaRPr lang="en-US" dirty="0">
              <a:latin typeface="+mn-lt"/>
            </a:endParaRPr>
          </a:p>
        </p:txBody>
      </p:sp>
      <p:sp>
        <p:nvSpPr>
          <p:cNvPr id="3" name="Content Placeholder 2"/>
          <p:cNvSpPr>
            <a:spLocks noGrp="1"/>
          </p:cNvSpPr>
          <p:nvPr>
            <p:ph idx="1"/>
          </p:nvPr>
        </p:nvSpPr>
        <p:spPr>
          <a:xfrm>
            <a:off x="628650" y="2011362"/>
            <a:ext cx="7886700" cy="4351338"/>
          </a:xfrm>
        </p:spPr>
        <p:txBody>
          <a:bodyPr/>
          <a:lstStyle/>
          <a:p>
            <a:r>
              <a:rPr lang="en-US" b="1" dirty="0"/>
              <a:t>Safe/Defensive Driver Trainings</a:t>
            </a:r>
          </a:p>
          <a:p>
            <a:pPr lvl="1"/>
            <a:r>
              <a:rPr lang="en-US" dirty="0"/>
              <a:t>Check with your insurance broker or carrier to see if they have a Learning Management System available for you to assign online training modules to employees</a:t>
            </a:r>
          </a:p>
          <a:p>
            <a:pPr lvl="1"/>
            <a:r>
              <a:rPr lang="en-US" dirty="0"/>
              <a:t>Savings from $5k-$10k</a:t>
            </a:r>
          </a:p>
          <a:p>
            <a:r>
              <a:rPr lang="en-US" b="1" dirty="0"/>
              <a:t>Telematics Programs</a:t>
            </a:r>
            <a:r>
              <a:rPr lang="en-US" dirty="0"/>
              <a:t> </a:t>
            </a:r>
          </a:p>
        </p:txBody>
      </p:sp>
      <p:pic>
        <p:nvPicPr>
          <p:cNvPr id="4" name="Picture 3" descr="Telematics - Telematics | Actuaries Digit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4333762"/>
            <a:ext cx="4076699" cy="1910953"/>
          </a:xfrm>
          <a:prstGeom prst="rect">
            <a:avLst/>
          </a:prstGeom>
        </p:spPr>
      </p:pic>
      <p:pic>
        <p:nvPicPr>
          <p:cNvPr id="5" name="Picture 4"/>
          <p:cNvPicPr>
            <a:picLocks noChangeAspect="1"/>
          </p:cNvPicPr>
          <p:nvPr/>
        </p:nvPicPr>
        <p:blipFill>
          <a:blip r:embed="rId4"/>
          <a:stretch>
            <a:fillRect/>
          </a:stretch>
        </p:blipFill>
        <p:spPr>
          <a:xfrm>
            <a:off x="5290412" y="3255311"/>
            <a:ext cx="3485288" cy="2392872"/>
          </a:xfrm>
          <a:prstGeom prst="rect">
            <a:avLst/>
          </a:prstGeom>
        </p:spPr>
      </p:pic>
    </p:spTree>
    <p:extLst>
      <p:ext uri="{BB962C8B-B14F-4D97-AF65-F5344CB8AC3E}">
        <p14:creationId xmlns:p14="http://schemas.microsoft.com/office/powerpoint/2010/main" val="3441398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2976" t="1246" r="1788"/>
          <a:stretch/>
        </p:blipFill>
        <p:spPr>
          <a:xfrm>
            <a:off x="0" y="0"/>
            <a:ext cx="9144000" cy="6858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1555" y="5752166"/>
            <a:ext cx="2618232" cy="987552"/>
          </a:xfrm>
          <a:prstGeom prst="rect">
            <a:avLst/>
          </a:prstGeom>
        </p:spPr>
      </p:pic>
      <p:sp>
        <p:nvSpPr>
          <p:cNvPr id="4" name="TextBox 3"/>
          <p:cNvSpPr txBox="1"/>
          <p:nvPr/>
        </p:nvSpPr>
        <p:spPr>
          <a:xfrm>
            <a:off x="6271556" y="5309416"/>
            <a:ext cx="2618232" cy="307777"/>
          </a:xfrm>
          <a:prstGeom prst="rect">
            <a:avLst/>
          </a:prstGeom>
          <a:noFill/>
        </p:spPr>
        <p:txBody>
          <a:bodyPr wrap="square" rtlCol="0">
            <a:spAutoFit/>
          </a:bodyPr>
          <a:lstStyle/>
          <a:p>
            <a:pPr algn="ctr"/>
            <a:r>
              <a:rPr lang="en-US" sz="1400" dirty="0"/>
              <a:t>Provided by:</a:t>
            </a:r>
          </a:p>
        </p:txBody>
      </p:sp>
    </p:spTree>
    <p:extLst>
      <p:ext uri="{BB962C8B-B14F-4D97-AF65-F5344CB8AC3E}">
        <p14:creationId xmlns:p14="http://schemas.microsoft.com/office/powerpoint/2010/main" val="352936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2624"/>
            <a:ext cx="7886700" cy="930274"/>
          </a:xfrm>
        </p:spPr>
        <p:txBody>
          <a:bodyPr>
            <a:normAutofit fontScale="90000"/>
          </a:bodyPr>
          <a:lstStyle/>
          <a:p>
            <a:pPr>
              <a:defRPr/>
            </a:pPr>
            <a:r>
              <a:rPr lang="en-US" altLang="en-US" b="1" dirty="0">
                <a:solidFill>
                  <a:srgbClr val="002060"/>
                </a:solidFill>
                <a:latin typeface="+mn-lt"/>
              </a:rPr>
              <a:t>Deliveries – What are the risks?</a:t>
            </a:r>
            <a:br>
              <a:rPr lang="en-US" altLang="en-US" b="1" dirty="0">
                <a:solidFill>
                  <a:srgbClr val="002060"/>
                </a:solidFill>
                <a:latin typeface="+mn-lt"/>
              </a:rPr>
            </a:br>
            <a:r>
              <a:rPr lang="en-US" b="1" dirty="0">
                <a:latin typeface="+mn-lt"/>
              </a:rPr>
              <a:t> </a:t>
            </a:r>
          </a:p>
        </p:txBody>
      </p:sp>
      <p:sp>
        <p:nvSpPr>
          <p:cNvPr id="5" name="Content Placeholder 2"/>
          <p:cNvSpPr>
            <a:spLocks noGrp="1"/>
          </p:cNvSpPr>
          <p:nvPr>
            <p:ph idx="1"/>
          </p:nvPr>
        </p:nvSpPr>
        <p:spPr>
          <a:xfrm>
            <a:off x="4261104" y="2282461"/>
            <a:ext cx="4754880" cy="3823370"/>
          </a:xfrm>
        </p:spPr>
        <p:txBody>
          <a:bodyPr>
            <a:normAutofit/>
          </a:bodyPr>
          <a:lstStyle/>
          <a:p>
            <a:r>
              <a:rPr lang="en-US" b="1" dirty="0"/>
              <a:t>Food Safety and Quality</a:t>
            </a:r>
          </a:p>
          <a:p>
            <a:pPr lvl="1"/>
            <a:r>
              <a:rPr lang="en-US" dirty="0"/>
              <a:t>Risk of customer getting sick</a:t>
            </a:r>
          </a:p>
          <a:p>
            <a:pPr lvl="1"/>
            <a:r>
              <a:rPr lang="en-US" dirty="0"/>
              <a:t>Reputational risk if food isn’t served as intended (e.g. soggy, not right temperature), or if it looks like the delivery driver has tampered with their food</a:t>
            </a:r>
          </a:p>
          <a:p>
            <a:r>
              <a:rPr lang="en-US" b="1" dirty="0"/>
              <a:t>Crime</a:t>
            </a:r>
          </a:p>
          <a:p>
            <a:pPr lvl="1"/>
            <a:r>
              <a:rPr lang="en-US" dirty="0"/>
              <a:t>Delivery drivers may be targeted because thieves know they could be carrying large sums of cash</a:t>
            </a:r>
          </a:p>
          <a:p>
            <a:endParaRPr lang="en-US" dirty="0"/>
          </a:p>
          <a:p>
            <a:pPr lvl="1"/>
            <a:endParaRPr lang="en-US" dirty="0"/>
          </a:p>
          <a:p>
            <a:pPr marL="0" indent="0">
              <a:buNone/>
            </a:pPr>
            <a:endParaRPr lang="en-US" dirty="0"/>
          </a:p>
        </p:txBody>
      </p:sp>
      <p:pic>
        <p:nvPicPr>
          <p:cNvPr id="4" name="Picture 3" descr="How Are Food Delivery Apps Revolutionizing The Restaura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25" y="2314733"/>
            <a:ext cx="3804212" cy="2147539"/>
          </a:xfrm>
          <a:prstGeom prst="rect">
            <a:avLst/>
          </a:prstGeom>
        </p:spPr>
      </p:pic>
    </p:spTree>
    <p:extLst>
      <p:ext uri="{BB962C8B-B14F-4D97-AF65-F5344CB8AC3E}">
        <p14:creationId xmlns:p14="http://schemas.microsoft.com/office/powerpoint/2010/main" val="299792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2624"/>
            <a:ext cx="7886700" cy="930274"/>
          </a:xfrm>
        </p:spPr>
        <p:txBody>
          <a:bodyPr>
            <a:normAutofit fontScale="90000"/>
          </a:bodyPr>
          <a:lstStyle/>
          <a:p>
            <a:pPr>
              <a:defRPr/>
            </a:pPr>
            <a:r>
              <a:rPr lang="en-US" altLang="en-US" b="1" dirty="0">
                <a:solidFill>
                  <a:srgbClr val="002060"/>
                </a:solidFill>
                <a:latin typeface="+mn-lt"/>
              </a:rPr>
              <a:t>Deliveries – What are the risks?</a:t>
            </a:r>
            <a:br>
              <a:rPr lang="en-US" altLang="en-US" b="1" dirty="0">
                <a:solidFill>
                  <a:srgbClr val="002060"/>
                </a:solidFill>
                <a:latin typeface="+mn-lt"/>
              </a:rPr>
            </a:br>
            <a:r>
              <a:rPr lang="en-US" b="1" dirty="0">
                <a:latin typeface="+mn-lt"/>
              </a:rPr>
              <a:t> </a:t>
            </a:r>
          </a:p>
        </p:txBody>
      </p:sp>
      <p:sp>
        <p:nvSpPr>
          <p:cNvPr id="5" name="Content Placeholder 2"/>
          <p:cNvSpPr>
            <a:spLocks noGrp="1"/>
          </p:cNvSpPr>
          <p:nvPr>
            <p:ph idx="1"/>
          </p:nvPr>
        </p:nvSpPr>
        <p:spPr>
          <a:xfrm>
            <a:off x="628650" y="2276573"/>
            <a:ext cx="4839659" cy="3637528"/>
          </a:xfrm>
        </p:spPr>
        <p:txBody>
          <a:bodyPr>
            <a:normAutofit/>
          </a:bodyPr>
          <a:lstStyle/>
          <a:p>
            <a:r>
              <a:rPr lang="en-US" b="1" dirty="0"/>
              <a:t>Slips/Trip/Falls</a:t>
            </a:r>
          </a:p>
          <a:p>
            <a:pPr lvl="1"/>
            <a:r>
              <a:rPr lang="en-US" dirty="0"/>
              <a:t>Customers’ homes could have hazards such as a garden hose laying across a pathway, uneven walking surfaces, or slick surfaces</a:t>
            </a:r>
          </a:p>
          <a:p>
            <a:pPr marL="457200" lvl="1" indent="0">
              <a:buNone/>
            </a:pPr>
            <a:endParaRPr lang="en-US" sz="1800" dirty="0"/>
          </a:p>
          <a:p>
            <a:r>
              <a:rPr lang="en-US" b="1" dirty="0"/>
              <a:t>Workplace Violence </a:t>
            </a:r>
          </a:p>
          <a:p>
            <a:pPr lvl="1"/>
            <a:r>
              <a:rPr lang="en-US" dirty="0"/>
              <a:t>Unhappy customers</a:t>
            </a:r>
          </a:p>
          <a:p>
            <a:pPr lvl="1"/>
            <a:r>
              <a:rPr lang="en-US" dirty="0"/>
              <a:t>Confrontations over masks</a:t>
            </a:r>
          </a:p>
          <a:p>
            <a:pPr marL="457200" lvl="1" indent="0">
              <a:buNone/>
            </a:pPr>
            <a:endParaRPr lang="en-US" sz="1800" dirty="0"/>
          </a:p>
          <a:p>
            <a:r>
              <a:rPr lang="en-US" b="1" dirty="0"/>
              <a:t>Driving</a:t>
            </a:r>
          </a:p>
          <a:p>
            <a:pPr marL="0" indent="0">
              <a:buNone/>
            </a:pPr>
            <a:endParaRPr lang="en-US" dirty="0"/>
          </a:p>
        </p:txBody>
      </p:sp>
      <p:pic>
        <p:nvPicPr>
          <p:cNvPr id="3" name="Picture 2" descr="Making Money While in College: Best Business Ideas f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219" y="1952108"/>
            <a:ext cx="3162808" cy="1759950"/>
          </a:xfrm>
          <a:prstGeom prst="rect">
            <a:avLst/>
          </a:prstGeom>
        </p:spPr>
      </p:pic>
      <p:pic>
        <p:nvPicPr>
          <p:cNvPr id="7" name="Picture 6" descr="Driveway Garden Hose | Flickr - Photo Shar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219" y="4157850"/>
            <a:ext cx="3239691" cy="1822326"/>
          </a:xfrm>
          <a:prstGeom prst="rect">
            <a:avLst/>
          </a:prstGeom>
        </p:spPr>
      </p:pic>
    </p:spTree>
    <p:extLst>
      <p:ext uri="{BB962C8B-B14F-4D97-AF65-F5344CB8AC3E}">
        <p14:creationId xmlns:p14="http://schemas.microsoft.com/office/powerpoint/2010/main" val="365364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368" y="1996737"/>
            <a:ext cx="5235811" cy="3283186"/>
          </a:xfrm>
        </p:spPr>
        <p:txBody>
          <a:bodyPr>
            <a:noAutofit/>
          </a:bodyPr>
          <a:lstStyle/>
          <a:p>
            <a:r>
              <a:rPr lang="en-US" dirty="0">
                <a:effectLst/>
                <a:latin typeface="Calibri" panose="020F0502020204030204" pitchFamily="34" charset="0"/>
                <a:ea typeface="Times New Roman" panose="02020603050405020304" pitchFamily="18" charset="0"/>
              </a:rPr>
              <a:t>Motor vehicle crashes are the No. 1 cause of work-related deaths; account for 24% of all fatal occupational injuries.</a:t>
            </a:r>
            <a:r>
              <a:rPr lang="en-US" baseline="30000" dirty="0">
                <a:effectLst/>
                <a:latin typeface="Calibri" panose="020F0502020204030204" pitchFamily="34" charset="0"/>
                <a:ea typeface="Times New Roman" panose="02020603050405020304" pitchFamily="18" charset="0"/>
              </a:rPr>
              <a:t>1 - CDC</a:t>
            </a:r>
            <a:endParaRPr lang="en-US" dirty="0">
              <a:effectLst/>
              <a:latin typeface="Calibri" panose="020F0502020204030204" pitchFamily="34" charset="0"/>
              <a:ea typeface="Times New Roman" panose="02020603050405020304" pitchFamily="18" charset="0"/>
            </a:endParaRPr>
          </a:p>
          <a:p>
            <a:r>
              <a:rPr lang="en-US" dirty="0">
                <a:effectLst/>
                <a:latin typeface="Calibri" panose="020F0502020204030204" pitchFamily="34" charset="0"/>
                <a:ea typeface="Times New Roman" panose="02020603050405020304" pitchFamily="18" charset="0"/>
              </a:rPr>
              <a:t>On-the-job crashes are costly to employers</a:t>
            </a:r>
            <a:r>
              <a:rPr lang="en-US" baseline="30000" dirty="0">
                <a:effectLst/>
                <a:latin typeface="Calibri" panose="020F0502020204030204" pitchFamily="34" charset="0"/>
                <a:ea typeface="Times New Roman" panose="02020603050405020304" pitchFamily="18" charset="0"/>
              </a:rPr>
              <a:t>2 - NHTSA</a:t>
            </a:r>
            <a:endParaRPr lang="en-US" dirty="0">
              <a:effectLst/>
              <a:latin typeface="Calibri" panose="020F0502020204030204" pitchFamily="34" charset="0"/>
              <a:ea typeface="Times New Roman" panose="02020603050405020304" pitchFamily="18" charset="0"/>
            </a:endParaRPr>
          </a:p>
          <a:p>
            <a:pPr lvl="1"/>
            <a:r>
              <a:rPr lang="en-US" sz="2000" dirty="0">
                <a:latin typeface="Calibri" panose="020F0502020204030204" pitchFamily="34" charset="0"/>
                <a:ea typeface="Times New Roman" panose="02020603050405020304" pitchFamily="18" charset="0"/>
              </a:rPr>
              <a:t>Average $24,500 per property damage crash</a:t>
            </a:r>
          </a:p>
          <a:p>
            <a:pPr lvl="1"/>
            <a:r>
              <a:rPr lang="en-US" sz="2000" dirty="0">
                <a:effectLst/>
                <a:latin typeface="Calibri" panose="020F0502020204030204" pitchFamily="34" charset="0"/>
                <a:ea typeface="Times New Roman" panose="02020603050405020304" pitchFamily="18" charset="0"/>
              </a:rPr>
              <a:t>Average $150,000 per injury crash</a:t>
            </a:r>
          </a:p>
          <a:p>
            <a:pPr lvl="1"/>
            <a:r>
              <a:rPr lang="en-US" sz="2000" dirty="0">
                <a:effectLst/>
                <a:latin typeface="Calibri" panose="020F0502020204030204" pitchFamily="34" charset="0"/>
                <a:ea typeface="Times New Roman" panose="02020603050405020304" pitchFamily="18" charset="0"/>
              </a:rPr>
              <a:t>Fatality involved - average cost is $500,</a:t>
            </a:r>
            <a:r>
              <a:rPr lang="en-US" sz="2000" dirty="0">
                <a:solidFill>
                  <a:srgbClr val="000000"/>
                </a:solidFill>
                <a:effectLst/>
                <a:latin typeface="Calibri" panose="020F0502020204030204" pitchFamily="34" charset="0"/>
                <a:ea typeface="Times New Roman" panose="02020603050405020304" pitchFamily="18" charset="0"/>
              </a:rPr>
              <a:t>000+</a:t>
            </a:r>
            <a:endParaRPr lang="en-US" sz="2000" dirty="0">
              <a:solidFill>
                <a:srgbClr val="1F497D"/>
              </a:solidFill>
              <a:latin typeface="Calibri" panose="020F0502020204030204" pitchFamily="34" charset="0"/>
              <a:ea typeface="Times New Roman" panose="02020603050405020304" pitchFamily="18" charset="0"/>
            </a:endParaRPr>
          </a:p>
        </p:txBody>
      </p:sp>
      <p:sp>
        <p:nvSpPr>
          <p:cNvPr id="7" name="Rectangle 2"/>
          <p:cNvSpPr txBox="1">
            <a:spLocks noChangeArrowheads="1"/>
          </p:cNvSpPr>
          <p:nvPr/>
        </p:nvSpPr>
        <p:spPr>
          <a:xfrm>
            <a:off x="492463" y="369266"/>
            <a:ext cx="8048422" cy="1129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000" b="1" dirty="0">
                <a:solidFill>
                  <a:srgbClr val="002060"/>
                </a:solidFill>
                <a:latin typeface="+mn-lt"/>
              </a:rPr>
              <a:t>Understanding the Risk - Statistics</a:t>
            </a:r>
          </a:p>
        </p:txBody>
      </p:sp>
      <p:pic>
        <p:nvPicPr>
          <p:cNvPr id="8" name="Picture 7">
            <a:extLst>
              <a:ext uri="{FF2B5EF4-FFF2-40B4-BE49-F238E27FC236}">
                <a16:creationId xmlns:a16="http://schemas.microsoft.com/office/drawing/2014/main" id="{06DB4C65-36F1-462E-8DD8-CB5F1BE3E15A}"/>
              </a:ext>
            </a:extLst>
          </p:cNvPr>
          <p:cNvPicPr>
            <a:picLocks noChangeAspect="1"/>
          </p:cNvPicPr>
          <p:nvPr/>
        </p:nvPicPr>
        <p:blipFill>
          <a:blip r:embed="rId3"/>
          <a:stretch>
            <a:fillRect/>
          </a:stretch>
        </p:blipFill>
        <p:spPr>
          <a:xfrm>
            <a:off x="5971727" y="1940890"/>
            <a:ext cx="2539806" cy="1696591"/>
          </a:xfrm>
          <a:prstGeom prst="rect">
            <a:avLst/>
          </a:prstGeom>
        </p:spPr>
      </p:pic>
      <p:sp>
        <p:nvSpPr>
          <p:cNvPr id="9" name="Content Placeholder 2">
            <a:extLst>
              <a:ext uri="{FF2B5EF4-FFF2-40B4-BE49-F238E27FC236}">
                <a16:creationId xmlns:a16="http://schemas.microsoft.com/office/drawing/2014/main" id="{9AD7E625-9B45-4A99-956E-9D7A6D3CD60B}"/>
              </a:ext>
            </a:extLst>
          </p:cNvPr>
          <p:cNvSpPr txBox="1">
            <a:spLocks/>
          </p:cNvSpPr>
          <p:nvPr/>
        </p:nvSpPr>
        <p:spPr>
          <a:xfrm>
            <a:off x="191729" y="5627983"/>
            <a:ext cx="8701548" cy="11291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indent="0">
              <a:buFont typeface="Arial" panose="020B0604020202020204" pitchFamily="34" charset="0"/>
              <a:buNone/>
            </a:pPr>
            <a:r>
              <a:rPr lang="en-US" sz="1100" baseline="30000" dirty="0">
                <a:latin typeface="Calibri" panose="020F0502020204030204" pitchFamily="34" charset="0"/>
                <a:ea typeface="Times New Roman" panose="02020603050405020304" pitchFamily="18" charset="0"/>
              </a:rPr>
              <a:t>1</a:t>
            </a:r>
            <a:r>
              <a:rPr lang="en-US" sz="1100" dirty="0">
                <a:latin typeface="Calibri" panose="020F0502020204030204" pitchFamily="34" charset="0"/>
                <a:ea typeface="Times New Roman" panose="02020603050405020304" pitchFamily="18" charset="0"/>
              </a:rPr>
              <a:t>CDC. (2011, April 29). Occupational highway transportation deaths—United States, 2003–2008. MMWR, 60(16), 497–502.</a:t>
            </a:r>
          </a:p>
          <a:p>
            <a:pPr marL="230188" indent="0">
              <a:buFont typeface="Arial" panose="020B0604020202020204" pitchFamily="34" charset="0"/>
              <a:buNone/>
            </a:pPr>
            <a:r>
              <a:rPr lang="en-US" sz="1100" baseline="30000" dirty="0">
                <a:latin typeface="Calibri" panose="020F0502020204030204" pitchFamily="34" charset="0"/>
                <a:ea typeface="Times New Roman" panose="02020603050405020304" pitchFamily="18" charset="0"/>
              </a:rPr>
              <a:t>2</a:t>
            </a:r>
            <a:r>
              <a:rPr lang="en-US" sz="1100" dirty="0">
                <a:latin typeface="Calibri" panose="020F0502020204030204" pitchFamily="34" charset="0"/>
                <a:ea typeface="Times New Roman" panose="02020603050405020304" pitchFamily="18" charset="0"/>
              </a:rPr>
              <a:t>U.S. Department of Transportation, National Highway Traffic Safety Administration. (2005, August). The Economic Burden of Traffic Crashes on Employers-Costs by State and Industry and by Alcohol and Restraint Use (Publication No. DOT HS 809 682).</a:t>
            </a:r>
          </a:p>
        </p:txBody>
      </p:sp>
      <p:pic>
        <p:nvPicPr>
          <p:cNvPr id="10" name="Picture 9">
            <a:extLst>
              <a:ext uri="{FF2B5EF4-FFF2-40B4-BE49-F238E27FC236}">
                <a16:creationId xmlns:a16="http://schemas.microsoft.com/office/drawing/2014/main" id="{75F9F1B6-F2CA-47C0-9131-0EE5AC54F53A}"/>
              </a:ext>
            </a:extLst>
          </p:cNvPr>
          <p:cNvPicPr>
            <a:picLocks noChangeAspect="1"/>
          </p:cNvPicPr>
          <p:nvPr/>
        </p:nvPicPr>
        <p:blipFill>
          <a:blip r:embed="rId4"/>
          <a:stretch>
            <a:fillRect/>
          </a:stretch>
        </p:blipFill>
        <p:spPr>
          <a:xfrm>
            <a:off x="5968949" y="3714773"/>
            <a:ext cx="2539806" cy="1804069"/>
          </a:xfrm>
          <a:prstGeom prst="rect">
            <a:avLst/>
          </a:prstGeom>
        </p:spPr>
      </p:pic>
    </p:spTree>
    <p:extLst>
      <p:ext uri="{BB962C8B-B14F-4D97-AF65-F5344CB8AC3E}">
        <p14:creationId xmlns:p14="http://schemas.microsoft.com/office/powerpoint/2010/main" val="21410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717" y="2099972"/>
            <a:ext cx="5560142" cy="2737492"/>
          </a:xfrm>
        </p:spPr>
        <p:txBody>
          <a:bodyPr>
            <a:normAutofit/>
          </a:bodyPr>
          <a:lstStyle/>
          <a:p>
            <a:r>
              <a:rPr lang="en-US" sz="2600" b="1" dirty="0">
                <a:effectLst/>
                <a:latin typeface="Calibri" panose="020F0502020204030204" pitchFamily="34" charset="0"/>
                <a:ea typeface="Times New Roman" panose="02020603050405020304" pitchFamily="18" charset="0"/>
              </a:rPr>
              <a:t>Direct vs Indirect Costs of Accidents</a:t>
            </a:r>
          </a:p>
          <a:p>
            <a:pPr lvl="1"/>
            <a:r>
              <a:rPr lang="en-US" sz="2600" u="sng" dirty="0">
                <a:latin typeface="Calibri" panose="020F0502020204030204" pitchFamily="34" charset="0"/>
                <a:ea typeface="Times New Roman" panose="02020603050405020304" pitchFamily="18" charset="0"/>
              </a:rPr>
              <a:t>Direct Costs</a:t>
            </a:r>
            <a:r>
              <a:rPr lang="en-US" sz="2600" dirty="0">
                <a:latin typeface="Calibri" panose="020F0502020204030204" pitchFamily="34" charset="0"/>
                <a:ea typeface="Times New Roman" panose="02020603050405020304" pitchFamily="18" charset="0"/>
              </a:rPr>
              <a:t> - equated with visible part of iceberg (~20%)</a:t>
            </a:r>
          </a:p>
          <a:p>
            <a:pPr lvl="1"/>
            <a:r>
              <a:rPr lang="en-US" sz="2600" u="sng" dirty="0">
                <a:latin typeface="Calibri" panose="020F0502020204030204" pitchFamily="34" charset="0"/>
                <a:ea typeface="Times New Roman" panose="02020603050405020304" pitchFamily="18" charset="0"/>
              </a:rPr>
              <a:t>Indirect Costs</a:t>
            </a:r>
            <a:r>
              <a:rPr lang="en-US" sz="2600" dirty="0">
                <a:latin typeface="Calibri" panose="020F0502020204030204" pitchFamily="34" charset="0"/>
                <a:ea typeface="Times New Roman" panose="02020603050405020304" pitchFamily="18" charset="0"/>
              </a:rPr>
              <a:t> - equated with hidden part of the iceberg below water’s surface; (~80% or 4-10x direct costs)</a:t>
            </a:r>
          </a:p>
        </p:txBody>
      </p:sp>
      <p:sp>
        <p:nvSpPr>
          <p:cNvPr id="7" name="Rectangle 2"/>
          <p:cNvSpPr txBox="1">
            <a:spLocks noChangeArrowheads="1"/>
          </p:cNvSpPr>
          <p:nvPr/>
        </p:nvSpPr>
        <p:spPr>
          <a:xfrm>
            <a:off x="492463" y="369266"/>
            <a:ext cx="8048422" cy="1129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000" b="1" dirty="0">
                <a:solidFill>
                  <a:srgbClr val="002060"/>
                </a:solidFill>
                <a:latin typeface="+mn-lt"/>
              </a:rPr>
              <a:t>Understanding the Risk - Costs</a:t>
            </a:r>
          </a:p>
        </p:txBody>
      </p:sp>
      <p:pic>
        <p:nvPicPr>
          <p:cNvPr id="2" name="Picture 1">
            <a:extLst>
              <a:ext uri="{FF2B5EF4-FFF2-40B4-BE49-F238E27FC236}">
                <a16:creationId xmlns:a16="http://schemas.microsoft.com/office/drawing/2014/main" id="{ACA67D3D-C67B-4950-9BC9-5069CD531CC7}"/>
              </a:ext>
            </a:extLst>
          </p:cNvPr>
          <p:cNvPicPr>
            <a:picLocks noChangeAspect="1"/>
          </p:cNvPicPr>
          <p:nvPr/>
        </p:nvPicPr>
        <p:blipFill>
          <a:blip r:embed="rId3"/>
          <a:stretch>
            <a:fillRect/>
          </a:stretch>
        </p:blipFill>
        <p:spPr>
          <a:xfrm>
            <a:off x="6079214" y="2058191"/>
            <a:ext cx="2843237" cy="3796918"/>
          </a:xfrm>
          <a:prstGeom prst="rect">
            <a:avLst/>
          </a:prstGeom>
        </p:spPr>
      </p:pic>
    </p:spTree>
    <p:extLst>
      <p:ext uri="{BB962C8B-B14F-4D97-AF65-F5344CB8AC3E}">
        <p14:creationId xmlns:p14="http://schemas.microsoft.com/office/powerpoint/2010/main" val="2875847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9D3BAA-F00B-4C4F-9CA0-F71C4E68FA17}"/>
              </a:ext>
            </a:extLst>
          </p:cNvPr>
          <p:cNvSpPr>
            <a:spLocks noGrp="1"/>
          </p:cNvSpPr>
          <p:nvPr>
            <p:ph sz="half" idx="1"/>
          </p:nvPr>
        </p:nvSpPr>
        <p:spPr>
          <a:xfrm>
            <a:off x="241511" y="1899594"/>
            <a:ext cx="3563573" cy="3424575"/>
          </a:xfrm>
        </p:spPr>
        <p:txBody>
          <a:bodyPr>
            <a:noAutofit/>
          </a:bodyPr>
          <a:lstStyle/>
          <a:p>
            <a:r>
              <a:rPr lang="en-US" b="1" dirty="0">
                <a:effectLst/>
                <a:latin typeface="Calibri" panose="020F0502020204030204" pitchFamily="34" charset="0"/>
                <a:ea typeface="Times New Roman" panose="02020603050405020304" pitchFamily="18" charset="0"/>
              </a:rPr>
              <a:t>Direct </a:t>
            </a:r>
          </a:p>
          <a:p>
            <a:pPr lvl="1"/>
            <a:r>
              <a:rPr lang="en-US" sz="2200" dirty="0">
                <a:latin typeface="Calibri" panose="020F0502020204030204" pitchFamily="34" charset="0"/>
                <a:ea typeface="Times New Roman" panose="02020603050405020304" pitchFamily="18" charset="0"/>
              </a:rPr>
              <a:t>Claim deductibles (both auto liability and workers’ compensation claims)</a:t>
            </a:r>
          </a:p>
          <a:p>
            <a:pPr lvl="1"/>
            <a:r>
              <a:rPr lang="en-US" sz="2200" dirty="0">
                <a:effectLst/>
                <a:latin typeface="Calibri" panose="020F0502020204030204" pitchFamily="34" charset="0"/>
                <a:ea typeface="Times New Roman" panose="02020603050405020304" pitchFamily="18" charset="0"/>
              </a:rPr>
              <a:t>Medical expenses</a:t>
            </a:r>
          </a:p>
          <a:p>
            <a:pPr lvl="1"/>
            <a:r>
              <a:rPr lang="en-US" sz="2200" dirty="0">
                <a:latin typeface="Calibri" panose="020F0502020204030204" pitchFamily="34" charset="0"/>
                <a:ea typeface="Times New Roman" panose="02020603050405020304" pitchFamily="18" charset="0"/>
              </a:rPr>
              <a:t>Loss time payments</a:t>
            </a:r>
            <a:endParaRPr lang="en-US" sz="2200" dirty="0">
              <a:effectLst/>
              <a:latin typeface="Calibri" panose="020F0502020204030204" pitchFamily="34" charset="0"/>
              <a:ea typeface="Times New Roman" panose="02020603050405020304" pitchFamily="18" charset="0"/>
            </a:endParaRPr>
          </a:p>
          <a:p>
            <a:pPr lvl="1"/>
            <a:r>
              <a:rPr lang="en-US" sz="2200" dirty="0">
                <a:latin typeface="Calibri" panose="020F0502020204030204" pitchFamily="34" charset="0"/>
                <a:ea typeface="Times New Roman" panose="02020603050405020304" pitchFamily="18" charset="0"/>
              </a:rPr>
              <a:t>Vehicle repair/replacement</a:t>
            </a:r>
          </a:p>
          <a:p>
            <a:pPr lvl="1"/>
            <a:r>
              <a:rPr lang="en-US" sz="2200" dirty="0">
                <a:latin typeface="Calibri" panose="020F0502020204030204" pitchFamily="34" charset="0"/>
                <a:ea typeface="Times New Roman" panose="02020603050405020304" pitchFamily="18" charset="0"/>
              </a:rPr>
              <a:t>Civil liability, litigation, settlements/award</a:t>
            </a:r>
          </a:p>
        </p:txBody>
      </p:sp>
      <p:sp>
        <p:nvSpPr>
          <p:cNvPr id="4" name="Content Placeholder 3">
            <a:extLst>
              <a:ext uri="{FF2B5EF4-FFF2-40B4-BE49-F238E27FC236}">
                <a16:creationId xmlns:a16="http://schemas.microsoft.com/office/drawing/2014/main" id="{E0641B65-72F6-4C24-99B5-2901A1790201}"/>
              </a:ext>
            </a:extLst>
          </p:cNvPr>
          <p:cNvSpPr>
            <a:spLocks noGrp="1"/>
          </p:cNvSpPr>
          <p:nvPr>
            <p:ph sz="half" idx="2"/>
          </p:nvPr>
        </p:nvSpPr>
        <p:spPr>
          <a:xfrm>
            <a:off x="3908323" y="1958585"/>
            <a:ext cx="5064596" cy="4338974"/>
          </a:xfrm>
        </p:spPr>
        <p:txBody>
          <a:bodyPr>
            <a:noAutofit/>
          </a:bodyPr>
          <a:lstStyle/>
          <a:p>
            <a:r>
              <a:rPr lang="en-US" b="1" dirty="0">
                <a:effectLst/>
                <a:latin typeface="Calibri" panose="020F0502020204030204" pitchFamily="34" charset="0"/>
                <a:ea typeface="Times New Roman" panose="02020603050405020304" pitchFamily="18" charset="0"/>
              </a:rPr>
              <a:t>Indirect </a:t>
            </a:r>
          </a:p>
          <a:p>
            <a:pPr lvl="1"/>
            <a:r>
              <a:rPr lang="en-US" sz="2100" dirty="0">
                <a:latin typeface="Calibri" panose="020F0502020204030204" pitchFamily="34" charset="0"/>
                <a:ea typeface="Times New Roman" panose="02020603050405020304" pitchFamily="18" charset="0"/>
              </a:rPr>
              <a:t>Administrative and supervisory expenses/time</a:t>
            </a:r>
          </a:p>
          <a:p>
            <a:pPr lvl="1"/>
            <a:r>
              <a:rPr lang="en-US" sz="2100" dirty="0">
                <a:latin typeface="Calibri" panose="020F0502020204030204" pitchFamily="34" charset="0"/>
                <a:ea typeface="Times New Roman" panose="02020603050405020304" pitchFamily="18" charset="0"/>
              </a:rPr>
              <a:t>Negative public image and loss of business</a:t>
            </a:r>
          </a:p>
          <a:p>
            <a:pPr lvl="1"/>
            <a:r>
              <a:rPr lang="en-US" sz="2100" dirty="0">
                <a:latin typeface="Calibri" panose="020F0502020204030204" pitchFamily="34" charset="0"/>
                <a:ea typeface="Times New Roman" panose="02020603050405020304" pitchFamily="18" charset="0"/>
              </a:rPr>
              <a:t>Loss of skill/efficiency -  slowed production</a:t>
            </a:r>
          </a:p>
          <a:p>
            <a:pPr lvl="1"/>
            <a:r>
              <a:rPr lang="en-US" sz="2100" dirty="0">
                <a:latin typeface="Calibri" panose="020F0502020204030204" pitchFamily="34" charset="0"/>
                <a:ea typeface="Times New Roman" panose="02020603050405020304" pitchFamily="18" charset="0"/>
              </a:rPr>
              <a:t>Failure to meet customer demands</a:t>
            </a:r>
          </a:p>
          <a:p>
            <a:pPr lvl="1"/>
            <a:r>
              <a:rPr lang="en-US" sz="2100" dirty="0">
                <a:latin typeface="Calibri" panose="020F0502020204030204" pitchFamily="34" charset="0"/>
                <a:ea typeface="Times New Roman" panose="02020603050405020304" pitchFamily="18" charset="0"/>
              </a:rPr>
              <a:t>Re-entry and retraining of injured employees.</a:t>
            </a:r>
          </a:p>
          <a:p>
            <a:pPr lvl="1"/>
            <a:r>
              <a:rPr lang="en-US" sz="2100" dirty="0">
                <a:latin typeface="Calibri" panose="020F0502020204030204" pitchFamily="34" charset="0"/>
                <a:ea typeface="Times New Roman" panose="02020603050405020304" pitchFamily="18" charset="0"/>
              </a:rPr>
              <a:t>Overtime pay and employee replacement (to cover work of missing employee)</a:t>
            </a:r>
          </a:p>
          <a:p>
            <a:pPr lvl="1"/>
            <a:r>
              <a:rPr lang="en-US" sz="2100" dirty="0">
                <a:latin typeface="Calibri" panose="020F0502020204030204" pitchFamily="34" charset="0"/>
                <a:ea typeface="Times New Roman" panose="02020603050405020304" pitchFamily="18" charset="0"/>
              </a:rPr>
              <a:t>Increased insurance premiums</a:t>
            </a:r>
          </a:p>
          <a:p>
            <a:pPr lvl="1"/>
            <a:endParaRPr lang="en-US" sz="2800" dirty="0">
              <a:latin typeface="Calibri" panose="020F0502020204030204" pitchFamily="34" charset="0"/>
              <a:ea typeface="Times New Roman" panose="02020603050405020304" pitchFamily="18" charset="0"/>
            </a:endParaRPr>
          </a:p>
        </p:txBody>
      </p:sp>
      <p:sp>
        <p:nvSpPr>
          <p:cNvPr id="6" name="Rectangle 2">
            <a:extLst>
              <a:ext uri="{FF2B5EF4-FFF2-40B4-BE49-F238E27FC236}">
                <a16:creationId xmlns:a16="http://schemas.microsoft.com/office/drawing/2014/main" id="{48B0FF6B-4367-40DD-BC1D-728E6A4AB5D5}"/>
              </a:ext>
            </a:extLst>
          </p:cNvPr>
          <p:cNvSpPr txBox="1">
            <a:spLocks noChangeArrowheads="1"/>
          </p:cNvSpPr>
          <p:nvPr/>
        </p:nvSpPr>
        <p:spPr>
          <a:xfrm>
            <a:off x="483383" y="221780"/>
            <a:ext cx="8419106" cy="1129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000" b="1" dirty="0">
                <a:solidFill>
                  <a:srgbClr val="002060"/>
                </a:solidFill>
                <a:latin typeface="+mn-lt"/>
              </a:rPr>
              <a:t>Understanding the Risk – Costs</a:t>
            </a:r>
          </a:p>
        </p:txBody>
      </p:sp>
    </p:spTree>
    <p:extLst>
      <p:ext uri="{BB962C8B-B14F-4D97-AF65-F5344CB8AC3E}">
        <p14:creationId xmlns:p14="http://schemas.microsoft.com/office/powerpoint/2010/main" val="83130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464" y="1887794"/>
            <a:ext cx="8048422" cy="3923071"/>
          </a:xfrm>
        </p:spPr>
        <p:txBody>
          <a:bodyPr>
            <a:normAutofit fontScale="85000" lnSpcReduction="20000"/>
          </a:bodyPr>
          <a:lstStyle/>
          <a:p>
            <a:r>
              <a:rPr lang="en-US" sz="2600" dirty="0">
                <a:effectLst/>
                <a:latin typeface="Calibri" panose="020F0502020204030204" pitchFamily="34" charset="0"/>
                <a:ea typeface="Times New Roman" panose="02020603050405020304" pitchFamily="18" charset="0"/>
              </a:rPr>
              <a:t>In cases where employees were involved in crashes while using cell phones, juries are generally motivated to award large verdicts.</a:t>
            </a:r>
          </a:p>
          <a:p>
            <a:pPr marL="0" indent="0">
              <a:buNone/>
            </a:pPr>
            <a:endParaRPr lang="en-US" sz="1600" dirty="0">
              <a:latin typeface="Calibri" panose="020F0502020204030204" pitchFamily="34" charset="0"/>
              <a:ea typeface="Times New Roman" panose="02020603050405020304" pitchFamily="18" charset="0"/>
            </a:endParaRPr>
          </a:p>
          <a:p>
            <a:pPr marL="0" indent="0">
              <a:buNone/>
            </a:pPr>
            <a:endParaRPr lang="en-US" sz="1600" dirty="0">
              <a:latin typeface="Calibri" panose="020F0502020204030204" pitchFamily="34" charset="0"/>
              <a:ea typeface="Times New Roman" panose="02020603050405020304" pitchFamily="18" charset="0"/>
            </a:endParaRPr>
          </a:p>
          <a:p>
            <a:pPr marL="0" indent="0">
              <a:buNone/>
            </a:pPr>
            <a:endParaRPr lang="en-US" sz="1600" dirty="0">
              <a:latin typeface="Calibri" panose="020F0502020204030204" pitchFamily="34" charset="0"/>
              <a:ea typeface="Times New Roman" panose="02020603050405020304" pitchFamily="18" charset="0"/>
            </a:endParaRPr>
          </a:p>
          <a:p>
            <a:pPr marL="0" indent="0">
              <a:buNone/>
            </a:pPr>
            <a:endParaRPr lang="en-US" sz="1600" dirty="0">
              <a:latin typeface="Calibri" panose="020F0502020204030204" pitchFamily="34" charset="0"/>
              <a:ea typeface="Times New Roman" panose="02020603050405020304" pitchFamily="18" charset="0"/>
            </a:endParaRPr>
          </a:p>
          <a:p>
            <a:pPr marL="0" indent="0">
              <a:buNone/>
            </a:pPr>
            <a:endParaRPr lang="en-US" sz="1600" dirty="0">
              <a:latin typeface="Calibri" panose="020F0502020204030204" pitchFamily="34" charset="0"/>
              <a:ea typeface="Times New Roman" panose="02020603050405020304" pitchFamily="18" charset="0"/>
            </a:endParaRPr>
          </a:p>
          <a:p>
            <a:pPr marL="0" indent="0">
              <a:buNone/>
            </a:pPr>
            <a:endParaRPr lang="en-US" sz="1600" dirty="0">
              <a:latin typeface="Calibri" panose="020F0502020204030204" pitchFamily="34" charset="0"/>
              <a:ea typeface="Times New Roman" panose="02020603050405020304" pitchFamily="18" charset="0"/>
            </a:endParaRPr>
          </a:p>
          <a:p>
            <a:pPr marL="0" indent="0">
              <a:buNone/>
            </a:pPr>
            <a:endParaRPr lang="en-US" sz="1600" dirty="0">
              <a:latin typeface="Calibri" panose="020F0502020204030204" pitchFamily="34" charset="0"/>
              <a:ea typeface="Times New Roman" panose="02020603050405020304" pitchFamily="18" charset="0"/>
            </a:endParaRPr>
          </a:p>
          <a:p>
            <a:pPr marL="0" indent="0">
              <a:buNone/>
            </a:pPr>
            <a:endParaRPr lang="en-US" sz="1600" dirty="0">
              <a:latin typeface="Calibri" panose="020F0502020204030204" pitchFamily="34" charset="0"/>
              <a:ea typeface="Times New Roman" panose="02020603050405020304" pitchFamily="18" charset="0"/>
            </a:endParaRPr>
          </a:p>
          <a:p>
            <a:pPr marL="0" indent="0">
              <a:buNone/>
            </a:pPr>
            <a:endParaRPr lang="en-US" sz="1600" dirty="0">
              <a:latin typeface="Calibri" panose="020F0502020204030204" pitchFamily="34" charset="0"/>
              <a:ea typeface="Times New Roman" panose="02020603050405020304" pitchFamily="18" charset="0"/>
            </a:endParaRPr>
          </a:p>
          <a:p>
            <a:pPr marL="0" indent="0">
              <a:buNone/>
            </a:pPr>
            <a:r>
              <a:rPr lang="en-US" sz="1600" dirty="0">
                <a:latin typeface="Calibri" panose="020F0502020204030204" pitchFamily="34" charset="0"/>
                <a:ea typeface="Times New Roman" panose="02020603050405020304" pitchFamily="18" charset="0"/>
              </a:rPr>
              <a:t>*Employer Liability and the Case for Comprehensive Cell Phone Policies; The National Safety Council, 2012.</a:t>
            </a:r>
            <a:endParaRPr lang="en-US" sz="1600" dirty="0">
              <a:solidFill>
                <a:srgbClr val="1F497D"/>
              </a:solidFill>
              <a:latin typeface="Calibri" panose="020F0502020204030204" pitchFamily="34" charset="0"/>
              <a:ea typeface="Times New Roman" panose="02020603050405020304" pitchFamily="18" charset="0"/>
            </a:endParaRPr>
          </a:p>
        </p:txBody>
      </p:sp>
      <p:sp>
        <p:nvSpPr>
          <p:cNvPr id="7" name="Rectangle 2"/>
          <p:cNvSpPr txBox="1">
            <a:spLocks noChangeArrowheads="1"/>
          </p:cNvSpPr>
          <p:nvPr/>
        </p:nvSpPr>
        <p:spPr>
          <a:xfrm>
            <a:off x="492463" y="369266"/>
            <a:ext cx="8048422" cy="1129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000" b="1" dirty="0">
                <a:solidFill>
                  <a:srgbClr val="002060"/>
                </a:solidFill>
                <a:latin typeface="+mn-lt"/>
              </a:rPr>
              <a:t>Understanding the Risk – Litigation</a:t>
            </a:r>
          </a:p>
        </p:txBody>
      </p:sp>
      <p:pic>
        <p:nvPicPr>
          <p:cNvPr id="2" name="Picture 1">
            <a:extLst>
              <a:ext uri="{FF2B5EF4-FFF2-40B4-BE49-F238E27FC236}">
                <a16:creationId xmlns:a16="http://schemas.microsoft.com/office/drawing/2014/main" id="{762AC8E6-D8DA-40C5-9555-AECABC0AD2F1}"/>
              </a:ext>
            </a:extLst>
          </p:cNvPr>
          <p:cNvPicPr>
            <a:picLocks noChangeAspect="1"/>
          </p:cNvPicPr>
          <p:nvPr/>
        </p:nvPicPr>
        <p:blipFill>
          <a:blip r:embed="rId3"/>
          <a:stretch>
            <a:fillRect/>
          </a:stretch>
        </p:blipFill>
        <p:spPr>
          <a:xfrm>
            <a:off x="2281084" y="2386125"/>
            <a:ext cx="4631978" cy="3087985"/>
          </a:xfrm>
          <a:prstGeom prst="rect">
            <a:avLst/>
          </a:prstGeom>
        </p:spPr>
      </p:pic>
    </p:spTree>
    <p:extLst>
      <p:ext uri="{BB962C8B-B14F-4D97-AF65-F5344CB8AC3E}">
        <p14:creationId xmlns:p14="http://schemas.microsoft.com/office/powerpoint/2010/main" val="32809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9D3BAA-F00B-4C4F-9CA0-F71C4E68FA17}"/>
              </a:ext>
            </a:extLst>
          </p:cNvPr>
          <p:cNvSpPr>
            <a:spLocks noGrp="1"/>
          </p:cNvSpPr>
          <p:nvPr>
            <p:ph sz="half" idx="1"/>
          </p:nvPr>
        </p:nvSpPr>
        <p:spPr>
          <a:xfrm>
            <a:off x="483383" y="1825853"/>
            <a:ext cx="4088617" cy="4309479"/>
          </a:xfrm>
        </p:spPr>
        <p:txBody>
          <a:bodyPr>
            <a:noAutofit/>
          </a:bodyPr>
          <a:lstStyle/>
          <a:p>
            <a:r>
              <a:rPr lang="en-US" dirty="0"/>
              <a:t>$24.7M – Commercial Transportation Company, 2008 crash in Missouri</a:t>
            </a:r>
          </a:p>
          <a:p>
            <a:r>
              <a:rPr lang="en-US" dirty="0"/>
              <a:t>$21.6M – Technology Company, 2007 crash in Florida</a:t>
            </a:r>
          </a:p>
          <a:p>
            <a:r>
              <a:rPr lang="en-US" dirty="0"/>
              <a:t>$21M – Soft Drink Beverage Company, 2010 crash in Texas</a:t>
            </a:r>
          </a:p>
          <a:p>
            <a:r>
              <a:rPr lang="en-US" dirty="0"/>
              <a:t>$8.7M – State of Illinois, 2007 Crash in Illinois (State Trooper)</a:t>
            </a:r>
          </a:p>
          <a:p>
            <a:r>
              <a:rPr lang="en-US" dirty="0"/>
              <a:t>$5.2M – Paper Company, 2007 Crash in Georgia</a:t>
            </a:r>
          </a:p>
          <a:p>
            <a:r>
              <a:rPr lang="en-US" dirty="0"/>
              <a:t>$4.1M – Electrical Contracting Company, 2006 Crash in Illinois</a:t>
            </a:r>
          </a:p>
        </p:txBody>
      </p:sp>
      <p:sp>
        <p:nvSpPr>
          <p:cNvPr id="4" name="Content Placeholder 3">
            <a:extLst>
              <a:ext uri="{FF2B5EF4-FFF2-40B4-BE49-F238E27FC236}">
                <a16:creationId xmlns:a16="http://schemas.microsoft.com/office/drawing/2014/main" id="{E0641B65-72F6-4C24-99B5-2901A1790201}"/>
              </a:ext>
            </a:extLst>
          </p:cNvPr>
          <p:cNvSpPr>
            <a:spLocks noGrp="1"/>
          </p:cNvSpPr>
          <p:nvPr>
            <p:ph sz="half" idx="2"/>
          </p:nvPr>
        </p:nvSpPr>
        <p:spPr>
          <a:xfrm>
            <a:off x="4743080" y="1840606"/>
            <a:ext cx="4159409" cy="4044008"/>
          </a:xfrm>
        </p:spPr>
        <p:txBody>
          <a:bodyPr>
            <a:noAutofit/>
          </a:bodyPr>
          <a:lstStyle/>
          <a:p>
            <a:r>
              <a:rPr lang="en-US" dirty="0"/>
              <a:t>$4M – Prince George’s County, 2009 Crash in Maryland (Police Officer)</a:t>
            </a:r>
          </a:p>
          <a:p>
            <a:r>
              <a:rPr lang="en-US" dirty="0"/>
              <a:t>$2M – Law Firm, 2004 Crash in Virginia</a:t>
            </a:r>
          </a:p>
          <a:p>
            <a:r>
              <a:rPr lang="en-US" dirty="0"/>
              <a:t>$1.75M – Car Dealership, 2007 Crash in Florida</a:t>
            </a:r>
          </a:p>
          <a:p>
            <a:r>
              <a:rPr lang="en-US" dirty="0"/>
              <a:t>$1.5M – State of Hawaii, 2001 Crash in Hawaii (Teacher)</a:t>
            </a:r>
          </a:p>
          <a:p>
            <a:r>
              <a:rPr lang="en-US" dirty="0"/>
              <a:t>$1.45M – City of Palo Alto, 2006 Crash in California (City Worker)</a:t>
            </a:r>
          </a:p>
          <a:p>
            <a:r>
              <a:rPr lang="en-US" dirty="0"/>
              <a:t>$1M – Transportation Company, 2013 Crash in Ohio</a:t>
            </a:r>
          </a:p>
        </p:txBody>
      </p:sp>
      <p:sp>
        <p:nvSpPr>
          <p:cNvPr id="6" name="Rectangle 2">
            <a:extLst>
              <a:ext uri="{FF2B5EF4-FFF2-40B4-BE49-F238E27FC236}">
                <a16:creationId xmlns:a16="http://schemas.microsoft.com/office/drawing/2014/main" id="{48B0FF6B-4367-40DD-BC1D-728E6A4AB5D5}"/>
              </a:ext>
            </a:extLst>
          </p:cNvPr>
          <p:cNvSpPr txBox="1">
            <a:spLocks noChangeArrowheads="1"/>
          </p:cNvSpPr>
          <p:nvPr/>
        </p:nvSpPr>
        <p:spPr>
          <a:xfrm>
            <a:off x="483383" y="221780"/>
            <a:ext cx="8419106" cy="112917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300" b="1" dirty="0">
                <a:solidFill>
                  <a:srgbClr val="002060"/>
                </a:solidFill>
                <a:latin typeface="+mn-lt"/>
              </a:rPr>
              <a:t>Understanding the Risk – Jury Awards</a:t>
            </a:r>
          </a:p>
        </p:txBody>
      </p:sp>
    </p:spTree>
    <p:extLst>
      <p:ext uri="{BB962C8B-B14F-4D97-AF65-F5344CB8AC3E}">
        <p14:creationId xmlns:p14="http://schemas.microsoft.com/office/powerpoint/2010/main" val="22560775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5327</TotalTime>
  <Words>3366</Words>
  <Application>Microsoft Office PowerPoint</Application>
  <PresentationFormat>On-screen Show (4:3)</PresentationFormat>
  <Paragraphs>337</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Roboto</vt:lpstr>
      <vt:lpstr>Retrospect</vt:lpstr>
      <vt:lpstr>Avoiding a Head On Collision with Delivery</vt:lpstr>
      <vt:lpstr>PowerPoint Presentation</vt:lpstr>
      <vt:lpstr>Deliveries – What are the risks?  </vt:lpstr>
      <vt:lpstr>Deliveries – What are the risks?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Deliveries – Engineering Controls</vt:lpstr>
      <vt:lpstr>Deliveries – Administrative Controls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vt:lpstr>
      <vt:lpstr>COVID-19 Resources </vt:lpstr>
      <vt:lpstr>Resources/Tools</vt:lpstr>
      <vt:lpstr>Resources/Tools</vt:lpstr>
      <vt:lpstr>PowerPoint Presentation</vt:lpstr>
    </vt:vector>
  </TitlesOfParts>
  <Company>Gallagher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Gibson</dc:creator>
  <cp:lastModifiedBy>Amanda Smith</cp:lastModifiedBy>
  <cp:revision>86</cp:revision>
  <dcterms:created xsi:type="dcterms:W3CDTF">2020-10-16T13:52:07Z</dcterms:created>
  <dcterms:modified xsi:type="dcterms:W3CDTF">2020-10-26T19:40:27Z</dcterms:modified>
</cp:coreProperties>
</file>